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80" r:id="rId4"/>
    <p:sldId id="275" r:id="rId5"/>
    <p:sldId id="277" r:id="rId6"/>
    <p:sldId id="282" r:id="rId7"/>
    <p:sldId id="283" r:id="rId8"/>
    <p:sldId id="289" r:id="rId9"/>
    <p:sldId id="257" r:id="rId10"/>
    <p:sldId id="279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 per defecte" id="{6ECC287A-D07E-4502-8DE8-3E3A102CCB14}">
          <p14:sldIdLst>
            <p14:sldId id="256"/>
            <p14:sldId id="273"/>
            <p14:sldId id="280"/>
            <p14:sldId id="275"/>
            <p14:sldId id="277"/>
            <p14:sldId id="282"/>
            <p14:sldId id="283"/>
            <p14:sldId id="289"/>
            <p14:sldId id="257"/>
            <p14:sldId id="279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48F6"/>
    <a:srgbClr val="FF0066"/>
    <a:srgbClr val="FF9900"/>
    <a:srgbClr val="A162D0"/>
    <a:srgbClr val="9933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2416" autoAdjust="0"/>
  </p:normalViewPr>
  <p:slideViewPr>
    <p:cSldViewPr snapToGrid="0">
      <p:cViewPr>
        <p:scale>
          <a:sx n="66" d="100"/>
          <a:sy n="66" d="100"/>
        </p:scale>
        <p:origin x="-69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Mecanització Subvenció Import fix 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44BA-BCA5-46A1-8267-4BC30A2A03F1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93A2-EAC9-455C-887C-6B88EC8BEA2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9003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Mecanització Subvenció Import fix 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24FA9-AB10-45B0-B413-F71B79C5D7A7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39741-25CE-4CBF-91F4-0CC03A54F09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60071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9741-25CE-4CBF-91F4-0CC03A54F098}" type="slidenum">
              <a:rPr lang="es-ES" smtClean="0"/>
              <a:t>2</a:t>
            </a:fld>
            <a:endParaRPr lang="es-E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dirty="0" err="1" smtClean="0"/>
              <a:t>Mecanització</a:t>
            </a:r>
            <a:r>
              <a:rPr lang="es-ES" smtClean="0"/>
              <a:t> Subvenció Import fix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02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Explicar que </a:t>
            </a:r>
          </a:p>
          <a:p>
            <a:pPr marL="228600" indent="-228600">
              <a:buAutoNum type="arabicPeriod"/>
            </a:pPr>
            <a:r>
              <a:rPr lang="es-ES" dirty="0" smtClean="0"/>
              <a:t>Cuando</a:t>
            </a:r>
            <a:r>
              <a:rPr lang="es-ES" baseline="0" dirty="0" smtClean="0"/>
              <a:t> creamos una Convocatoria de PDI, herencia de los datos retributivos de la FC- Convocatoria ( </a:t>
            </a:r>
            <a:r>
              <a:rPr lang="es-ES" baseline="0" dirty="0" err="1" smtClean="0"/>
              <a:t>infotipo</a:t>
            </a:r>
            <a:r>
              <a:rPr lang="es-ES" baseline="0" dirty="0" smtClean="0"/>
              <a:t> 9981 – </a:t>
            </a:r>
            <a:r>
              <a:rPr lang="es-ES" baseline="0" dirty="0" err="1" smtClean="0"/>
              <a:t>Dades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Retributives</a:t>
            </a:r>
            <a:r>
              <a:rPr lang="es-ES" baseline="0" dirty="0" smtClean="0"/>
              <a:t>)</a:t>
            </a:r>
          </a:p>
          <a:p>
            <a:pPr marL="228600" indent="-228600">
              <a:buAutoNum type="arabicPeriod"/>
            </a:pPr>
            <a:r>
              <a:rPr lang="es-ES" baseline="0" dirty="0" smtClean="0"/>
              <a:t>Cuando creamos una Convocatoria de PAS, herencia de los datos retributivos de la C- Función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9741-25CE-4CBF-91F4-0CC03A54F098}" type="slidenum">
              <a:rPr lang="es-ES" smtClean="0"/>
              <a:t>5</a:t>
            </a:fld>
            <a:endParaRPr lang="es-E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Mecanització Subvenció Import fix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730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9741-25CE-4CBF-91F4-0CC03A54F098}" type="slidenum">
              <a:rPr lang="es-ES" smtClean="0"/>
              <a:t>6</a:t>
            </a:fld>
            <a:endParaRPr lang="es-E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Mecanització Subvenció Import fix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730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dirty="0" smtClean="0"/>
              <a:t>Creació </a:t>
            </a:r>
            <a:r>
              <a:rPr lang="es-ES" sz="1600" b="1" dirty="0" err="1" smtClean="0"/>
              <a:t>d´una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Plaça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vacant</a:t>
            </a:r>
            <a:r>
              <a:rPr lang="es-ES" sz="1600" b="1" dirty="0" smtClean="0"/>
              <a:t>; </a:t>
            </a:r>
            <a:r>
              <a:rPr lang="es-ES" dirty="0" smtClean="0"/>
              <a:t>La </a:t>
            </a:r>
            <a:r>
              <a:rPr lang="es-ES" dirty="0" err="1" smtClean="0"/>
              <a:t>previsió</a:t>
            </a:r>
            <a:r>
              <a:rPr lang="es-ES" dirty="0" smtClean="0"/>
              <a:t> de costos es </a:t>
            </a:r>
            <a:r>
              <a:rPr lang="es-ES" dirty="0" err="1" smtClean="0"/>
              <a:t>realitzarà</a:t>
            </a:r>
            <a:r>
              <a:rPr lang="es-ES" dirty="0" smtClean="0"/>
              <a:t> </a:t>
            </a:r>
            <a:r>
              <a:rPr lang="es-ES" dirty="0" err="1" smtClean="0"/>
              <a:t>depenen</a:t>
            </a:r>
            <a:r>
              <a:rPr lang="es-ES" dirty="0" smtClean="0"/>
              <a:t> de la data fi de la </a:t>
            </a:r>
            <a:r>
              <a:rPr lang="es-ES" dirty="0" err="1" smtClean="0"/>
              <a:t>plaça</a:t>
            </a:r>
            <a:r>
              <a:rPr lang="es-ES" dirty="0" smtClean="0"/>
              <a:t> creada. Si la </a:t>
            </a:r>
            <a:r>
              <a:rPr lang="es-ES" dirty="0" err="1" smtClean="0"/>
              <a:t>plaça</a:t>
            </a:r>
            <a:r>
              <a:rPr lang="es-ES" dirty="0" smtClean="0"/>
              <a:t> té una data fi a 31.12.9999, </a:t>
            </a:r>
            <a:r>
              <a:rPr lang="es-ES" dirty="0" err="1" smtClean="0"/>
              <a:t>realitzarà</a:t>
            </a:r>
            <a:r>
              <a:rPr lang="es-ES" dirty="0" smtClean="0"/>
              <a:t> una </a:t>
            </a:r>
            <a:r>
              <a:rPr lang="es-ES" dirty="0" err="1" smtClean="0"/>
              <a:t>previsió</a:t>
            </a:r>
            <a:r>
              <a:rPr lang="es-ES" dirty="0" smtClean="0"/>
              <a:t> de </a:t>
            </a:r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 smtClean="0"/>
              <a:t>fins</a:t>
            </a:r>
            <a:r>
              <a:rPr lang="es-ES" dirty="0" smtClean="0"/>
              <a:t> a 1 </a:t>
            </a:r>
            <a:r>
              <a:rPr lang="es-ES" dirty="0" err="1" smtClean="0"/>
              <a:t>any</a:t>
            </a:r>
            <a:r>
              <a:rPr lang="es-ES" dirty="0" smtClean="0"/>
              <a:t> vista, en </a:t>
            </a:r>
            <a:r>
              <a:rPr lang="es-ES" dirty="0" err="1" smtClean="0"/>
              <a:t>canvi</a:t>
            </a:r>
            <a:r>
              <a:rPr lang="es-ES" dirty="0" smtClean="0"/>
              <a:t> si la </a:t>
            </a:r>
            <a:r>
              <a:rPr lang="es-ES" dirty="0" err="1" smtClean="0"/>
              <a:t>plaça</a:t>
            </a:r>
            <a:r>
              <a:rPr lang="es-ES" dirty="0" smtClean="0"/>
              <a:t> té una data fi inferior a 1 </a:t>
            </a:r>
            <a:r>
              <a:rPr lang="es-ES" dirty="0" err="1" smtClean="0"/>
              <a:t>any</a:t>
            </a:r>
            <a:r>
              <a:rPr lang="es-ES" dirty="0" smtClean="0"/>
              <a:t> la </a:t>
            </a:r>
            <a:r>
              <a:rPr lang="es-ES" dirty="0" err="1" smtClean="0"/>
              <a:t>previsió</a:t>
            </a:r>
            <a:r>
              <a:rPr lang="es-ES" dirty="0" smtClean="0"/>
              <a:t> es </a:t>
            </a:r>
            <a:r>
              <a:rPr lang="es-ES" dirty="0" err="1" smtClean="0"/>
              <a:t>realitzarà</a:t>
            </a:r>
            <a:r>
              <a:rPr lang="es-ES" dirty="0" smtClean="0"/>
              <a:t> </a:t>
            </a:r>
            <a:r>
              <a:rPr lang="es-ES" dirty="0" err="1" smtClean="0"/>
              <a:t>fins</a:t>
            </a:r>
            <a:r>
              <a:rPr lang="es-ES" dirty="0" smtClean="0"/>
              <a:t> </a:t>
            </a:r>
            <a:r>
              <a:rPr lang="es-ES" dirty="0" err="1" smtClean="0"/>
              <a:t>aquesta</a:t>
            </a:r>
            <a:r>
              <a:rPr lang="es-ES" dirty="0" smtClean="0"/>
              <a:t> data fi.</a:t>
            </a:r>
          </a:p>
          <a:p>
            <a:endParaRPr lang="es-ES" baseline="0" dirty="0" smtClean="0"/>
          </a:p>
          <a:p>
            <a:pPr marL="285750" indent="-285750">
              <a:buFontTx/>
              <a:buChar char="-"/>
            </a:pPr>
            <a:r>
              <a:rPr lang="es-ES" b="1" dirty="0" err="1" smtClean="0"/>
              <a:t>Plaça</a:t>
            </a:r>
            <a:r>
              <a:rPr lang="es-ES" b="1" dirty="0" smtClean="0"/>
              <a:t> </a:t>
            </a:r>
            <a:r>
              <a:rPr lang="es-ES" b="1" dirty="0" err="1" smtClean="0"/>
              <a:t>assignada</a:t>
            </a:r>
            <a:r>
              <a:rPr lang="es-ES" b="1" dirty="0" smtClean="0"/>
              <a:t> de la Convocatòria de PDI;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Convocatòria </a:t>
            </a:r>
            <a:r>
              <a:rPr lang="es-ES" dirty="0" err="1" smtClean="0"/>
              <a:t>amb</a:t>
            </a:r>
            <a:r>
              <a:rPr lang="es-ES" dirty="0" smtClean="0"/>
              <a:t> “9981 –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Retributives</a:t>
            </a:r>
            <a:r>
              <a:rPr lang="es-ES" dirty="0" smtClean="0"/>
              <a:t>”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err="1" smtClean="0"/>
              <a:t>Existeix</a:t>
            </a:r>
            <a:r>
              <a:rPr lang="es-ES" dirty="0" smtClean="0"/>
              <a:t> l ´</a:t>
            </a:r>
            <a:r>
              <a:rPr lang="es-ES" dirty="0" err="1" smtClean="0"/>
              <a:t>heretació</a:t>
            </a:r>
            <a:r>
              <a:rPr lang="es-ES" dirty="0" smtClean="0"/>
              <a:t> al “6028-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Retributives</a:t>
            </a:r>
            <a:r>
              <a:rPr lang="es-ES" dirty="0" smtClean="0"/>
              <a:t>” de la </a:t>
            </a:r>
            <a:r>
              <a:rPr lang="es-ES" dirty="0" err="1" smtClean="0"/>
              <a:t>Plaça</a:t>
            </a:r>
            <a:r>
              <a:rPr lang="es-ES" dirty="0" smtClean="0"/>
              <a:t>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err="1" smtClean="0"/>
              <a:t>Realitza</a:t>
            </a:r>
            <a:r>
              <a:rPr lang="es-ES" dirty="0" smtClean="0"/>
              <a:t> una </a:t>
            </a:r>
            <a:r>
              <a:rPr lang="es-ES" dirty="0" err="1" smtClean="0"/>
              <a:t>previsió</a:t>
            </a:r>
            <a:r>
              <a:rPr lang="es-ES" dirty="0" smtClean="0"/>
              <a:t> en el “9034 - Distribució de Costos” </a:t>
            </a:r>
            <a:r>
              <a:rPr lang="es-ES" dirty="0" err="1" smtClean="0"/>
              <a:t>segons</a:t>
            </a:r>
            <a:r>
              <a:rPr lang="es-ES" dirty="0" smtClean="0"/>
              <a:t> la data fi.</a:t>
            </a:r>
          </a:p>
          <a:p>
            <a:pPr lvl="2"/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b="1" dirty="0" err="1" smtClean="0"/>
              <a:t>Plaça</a:t>
            </a:r>
            <a:r>
              <a:rPr lang="es-ES" b="1" dirty="0" smtClean="0"/>
              <a:t> </a:t>
            </a:r>
            <a:r>
              <a:rPr lang="es-ES" b="1" dirty="0" err="1" smtClean="0"/>
              <a:t>assignada</a:t>
            </a:r>
            <a:r>
              <a:rPr lang="es-ES" b="1" dirty="0" smtClean="0"/>
              <a:t> de la Convocatòria de PAS;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En la Convocatoria </a:t>
            </a:r>
            <a:r>
              <a:rPr lang="es-ES" dirty="0" err="1" smtClean="0"/>
              <a:t>sense</a:t>
            </a:r>
            <a:r>
              <a:rPr lang="es-ES" dirty="0" smtClean="0"/>
              <a:t> “9981 -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Retributives</a:t>
            </a:r>
            <a:r>
              <a:rPr lang="es-ES" dirty="0" smtClean="0"/>
              <a:t>”, no </a:t>
            </a:r>
            <a:r>
              <a:rPr lang="es-ES" dirty="0" err="1" smtClean="0"/>
              <a:t>existeix</a:t>
            </a:r>
            <a:r>
              <a:rPr lang="es-ES" dirty="0" smtClean="0"/>
              <a:t> </a:t>
            </a:r>
            <a:r>
              <a:rPr lang="es-ES" dirty="0" err="1" smtClean="0"/>
              <a:t>herètació</a:t>
            </a:r>
            <a:r>
              <a:rPr lang="es-ES" dirty="0" smtClean="0"/>
              <a:t> </a:t>
            </a:r>
            <a:r>
              <a:rPr lang="es-ES" dirty="0" err="1" smtClean="0"/>
              <a:t>econòmica</a:t>
            </a:r>
            <a:r>
              <a:rPr lang="es-ES" dirty="0" smtClean="0"/>
              <a:t>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Creació de </a:t>
            </a:r>
            <a:r>
              <a:rPr lang="es-ES" dirty="0" err="1" smtClean="0"/>
              <a:t>l´Infotipo</a:t>
            </a:r>
            <a:r>
              <a:rPr lang="es-ES" dirty="0" smtClean="0"/>
              <a:t>“ 1005 – </a:t>
            </a:r>
            <a:r>
              <a:rPr lang="es-ES" dirty="0" err="1" smtClean="0"/>
              <a:t>Remuneració</a:t>
            </a:r>
            <a:r>
              <a:rPr lang="es-ES" dirty="0" smtClean="0"/>
              <a:t> </a:t>
            </a:r>
            <a:r>
              <a:rPr lang="es-ES" dirty="0" err="1" smtClean="0"/>
              <a:t>econòmica</a:t>
            </a:r>
            <a:r>
              <a:rPr lang="es-ES" dirty="0" smtClean="0"/>
              <a:t>”, en la </a:t>
            </a:r>
            <a:r>
              <a:rPr lang="es-ES" dirty="0" err="1" smtClean="0"/>
              <a:t>plaça</a:t>
            </a:r>
            <a:r>
              <a:rPr lang="es-ES" dirty="0" smtClean="0"/>
              <a:t>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err="1" smtClean="0"/>
              <a:t>Valoració</a:t>
            </a:r>
            <a:r>
              <a:rPr lang="es-ES" dirty="0" smtClean="0"/>
              <a:t> del “6028 –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Retributives</a:t>
            </a:r>
            <a:r>
              <a:rPr lang="es-ES" dirty="0" smtClean="0"/>
              <a:t>”, </a:t>
            </a:r>
            <a:r>
              <a:rPr lang="es-ES" dirty="0" err="1" smtClean="0"/>
              <a:t>segons</a:t>
            </a:r>
            <a:r>
              <a:rPr lang="es-ES" dirty="0" smtClean="0"/>
              <a:t> el </a:t>
            </a:r>
            <a:r>
              <a:rPr lang="es-ES" dirty="0" err="1" smtClean="0"/>
              <a:t>Conveni</a:t>
            </a:r>
            <a:r>
              <a:rPr lang="es-ES" dirty="0" smtClean="0"/>
              <a:t>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err="1" smtClean="0"/>
              <a:t>Realitza</a:t>
            </a:r>
            <a:r>
              <a:rPr lang="es-ES" dirty="0" smtClean="0"/>
              <a:t> una </a:t>
            </a:r>
            <a:r>
              <a:rPr lang="es-ES" dirty="0" err="1" smtClean="0"/>
              <a:t>previsió</a:t>
            </a:r>
            <a:r>
              <a:rPr lang="es-ES" dirty="0" smtClean="0"/>
              <a:t> en el “9034 - Distribució de Costos” </a:t>
            </a:r>
            <a:r>
              <a:rPr lang="es-ES" dirty="0" err="1" smtClean="0"/>
              <a:t>segons</a:t>
            </a:r>
            <a:r>
              <a:rPr lang="es-ES" dirty="0" smtClean="0"/>
              <a:t> la data fi.</a:t>
            </a:r>
          </a:p>
          <a:p>
            <a:pPr marL="285750" indent="-285750">
              <a:buFontTx/>
              <a:buChar char="-"/>
            </a:pPr>
            <a:endParaRPr lang="es-ES" b="1" dirty="0" smtClean="0"/>
          </a:p>
          <a:p>
            <a:pPr marL="285750" indent="-285750">
              <a:buFontTx/>
              <a:buChar char="-"/>
            </a:pPr>
            <a:r>
              <a:rPr lang="es-ES" b="1" dirty="0" err="1" smtClean="0"/>
              <a:t>Plaça</a:t>
            </a:r>
            <a:r>
              <a:rPr lang="es-ES" b="1" dirty="0" smtClean="0"/>
              <a:t> </a:t>
            </a:r>
            <a:r>
              <a:rPr lang="es-ES" b="1" dirty="0" err="1" smtClean="0"/>
              <a:t>assignada</a:t>
            </a:r>
            <a:r>
              <a:rPr lang="es-ES" b="1" dirty="0" smtClean="0"/>
              <a:t> de la Convocatòria INIREC;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Convocatòria </a:t>
            </a:r>
            <a:r>
              <a:rPr lang="es-ES" dirty="0" err="1" smtClean="0"/>
              <a:t>sense</a:t>
            </a:r>
            <a:r>
              <a:rPr lang="es-ES" dirty="0" smtClean="0"/>
              <a:t> “9981 –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Retributives</a:t>
            </a:r>
            <a:r>
              <a:rPr lang="es-ES" dirty="0" smtClean="0"/>
              <a:t>”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err="1" smtClean="0"/>
              <a:t>Existeix</a:t>
            </a:r>
            <a:r>
              <a:rPr lang="es-ES" dirty="0" smtClean="0"/>
              <a:t> l ´</a:t>
            </a:r>
            <a:r>
              <a:rPr lang="es-ES" dirty="0" err="1" smtClean="0"/>
              <a:t>heretació</a:t>
            </a:r>
            <a:r>
              <a:rPr lang="es-ES" dirty="0" smtClean="0"/>
              <a:t> al “6028-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Retributives</a:t>
            </a:r>
            <a:r>
              <a:rPr lang="es-ES" dirty="0" smtClean="0"/>
              <a:t>” de la “ C – </a:t>
            </a:r>
            <a:r>
              <a:rPr lang="es-ES" dirty="0" err="1" smtClean="0"/>
              <a:t>Funció</a:t>
            </a:r>
            <a:r>
              <a:rPr lang="es-ES" dirty="0" smtClean="0"/>
              <a:t>”.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smtClean="0"/>
              <a:t>Es </a:t>
            </a:r>
            <a:r>
              <a:rPr lang="es-ES" dirty="0" err="1" smtClean="0"/>
              <a:t>mecanitza</a:t>
            </a:r>
            <a:r>
              <a:rPr lang="es-ES" dirty="0" smtClean="0"/>
              <a:t> la </a:t>
            </a:r>
            <a:r>
              <a:rPr lang="es-ES" dirty="0" err="1" smtClean="0"/>
              <a:t>modificació</a:t>
            </a:r>
            <a:r>
              <a:rPr lang="es-ES" dirty="0" smtClean="0"/>
              <a:t> del “ 6028 - 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Retributives</a:t>
            </a:r>
            <a:r>
              <a:rPr lang="es-ES" dirty="0" smtClean="0"/>
              <a:t>” de la “ S – </a:t>
            </a:r>
            <a:r>
              <a:rPr lang="es-ES" dirty="0" err="1" smtClean="0"/>
              <a:t>Posició</a:t>
            </a:r>
            <a:r>
              <a:rPr lang="es-ES" dirty="0" smtClean="0"/>
              <a:t>”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s-ES" dirty="0" err="1" smtClean="0"/>
              <a:t>Realitza</a:t>
            </a:r>
            <a:r>
              <a:rPr lang="es-ES" dirty="0" smtClean="0"/>
              <a:t> una </a:t>
            </a:r>
            <a:r>
              <a:rPr lang="es-ES" dirty="0" err="1" smtClean="0"/>
              <a:t>previsió</a:t>
            </a:r>
            <a:r>
              <a:rPr lang="es-ES" dirty="0" smtClean="0"/>
              <a:t> en el “9034 - Distribució de Costos” </a:t>
            </a:r>
            <a:r>
              <a:rPr lang="es-ES" dirty="0" err="1" smtClean="0"/>
              <a:t>segons</a:t>
            </a:r>
            <a:r>
              <a:rPr lang="es-ES" dirty="0" smtClean="0"/>
              <a:t> la data fi.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s-E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dirty="0" smtClean="0"/>
              <a:t>Cuota</a:t>
            </a:r>
            <a:r>
              <a:rPr lang="es-ES" sz="1600" b="1" baseline="0" dirty="0" smtClean="0"/>
              <a:t> Patronal</a:t>
            </a:r>
            <a:r>
              <a:rPr lang="es-ES" sz="1600" b="1" dirty="0" smtClean="0"/>
              <a:t>; </a:t>
            </a:r>
            <a:r>
              <a:rPr lang="es-ES" sz="1600" b="0" dirty="0" smtClean="0"/>
              <a:t>El </a:t>
            </a:r>
            <a:r>
              <a:rPr lang="es-ES" sz="1600" b="0" dirty="0" err="1" smtClean="0"/>
              <a:t>càlcul</a:t>
            </a:r>
            <a:r>
              <a:rPr lang="es-ES" sz="1600" b="0" baseline="0" dirty="0" smtClean="0"/>
              <a:t> de la Cuota Patronal es </a:t>
            </a:r>
            <a:r>
              <a:rPr lang="es-ES" sz="1600" b="0" baseline="0" dirty="0" err="1" smtClean="0"/>
              <a:t>realitzará</a:t>
            </a:r>
            <a:r>
              <a:rPr lang="es-ES" sz="1600" b="0" baseline="0" dirty="0" smtClean="0"/>
              <a:t> </a:t>
            </a:r>
            <a:r>
              <a:rPr lang="es-ES" sz="1600" b="0" baseline="0" dirty="0" err="1" smtClean="0"/>
              <a:t>segons</a:t>
            </a:r>
            <a:r>
              <a:rPr lang="es-ES" sz="1600" b="0" baseline="0" dirty="0" smtClean="0"/>
              <a:t> el </a:t>
            </a:r>
            <a:r>
              <a:rPr lang="es-ES" sz="1600" b="0" baseline="0" dirty="0" err="1" smtClean="0"/>
              <a:t>Tipus</a:t>
            </a:r>
            <a:r>
              <a:rPr lang="es-ES" sz="1600" b="0" baseline="0" dirty="0" smtClean="0"/>
              <a:t> de </a:t>
            </a:r>
            <a:r>
              <a:rPr lang="es-ES" sz="1600" b="0" baseline="0" dirty="0" err="1" smtClean="0"/>
              <a:t>Posició</a:t>
            </a:r>
            <a:r>
              <a:rPr lang="es-ES" sz="1600" b="0" baseline="0" dirty="0" smtClean="0"/>
              <a:t> de </a:t>
            </a:r>
            <a:r>
              <a:rPr lang="es-ES" sz="1600" b="0" baseline="0" dirty="0" err="1" smtClean="0"/>
              <a:t>l´infotipos</a:t>
            </a:r>
            <a:r>
              <a:rPr lang="es-ES" sz="1600" b="0" baseline="0" dirty="0" smtClean="0"/>
              <a:t> “6021 – </a:t>
            </a:r>
            <a:r>
              <a:rPr lang="es-ES" sz="1600" b="0" baseline="0" dirty="0" err="1" smtClean="0"/>
              <a:t>Dades</a:t>
            </a:r>
            <a:r>
              <a:rPr lang="es-ES" sz="1600" b="0" baseline="0" dirty="0" smtClean="0"/>
              <a:t> RLT” de la “ C – </a:t>
            </a:r>
            <a:r>
              <a:rPr lang="es-ES" sz="1600" b="0" baseline="0" dirty="0" err="1" smtClean="0"/>
              <a:t>Funció</a:t>
            </a:r>
            <a:r>
              <a:rPr lang="es-ES" sz="1600" b="0" baseline="0" dirty="0" smtClean="0"/>
              <a:t>” asignada a la </a:t>
            </a:r>
            <a:r>
              <a:rPr lang="es-ES" sz="1600" b="0" baseline="0" dirty="0" err="1" smtClean="0"/>
              <a:t>plaça</a:t>
            </a:r>
            <a:r>
              <a:rPr lang="es-ES" sz="1600" b="0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0" baseline="0" dirty="0" smtClean="0"/>
              <a:t>Actualmente, té el </a:t>
            </a:r>
            <a:r>
              <a:rPr lang="es-ES" sz="1600" b="0" baseline="0" dirty="0" err="1" smtClean="0"/>
              <a:t>següent</a:t>
            </a:r>
            <a:r>
              <a:rPr lang="es-ES" sz="1600" b="0" baseline="0" dirty="0" smtClean="0"/>
              <a:t> </a:t>
            </a:r>
            <a:r>
              <a:rPr lang="es-ES" sz="1600" b="0" baseline="0" dirty="0" err="1" smtClean="0"/>
              <a:t>tractament</a:t>
            </a:r>
            <a:r>
              <a:rPr lang="es-ES" sz="1600" b="0" baseline="0" dirty="0" smtClean="0"/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i="1" u="sng" baseline="0" dirty="0" err="1" smtClean="0"/>
              <a:t>Tipus</a:t>
            </a:r>
            <a:r>
              <a:rPr lang="es-ES" sz="1600" b="1" i="1" u="sng" baseline="0" dirty="0" smtClean="0"/>
              <a:t> de </a:t>
            </a:r>
            <a:r>
              <a:rPr lang="es-ES" sz="1600" b="1" i="1" u="sng" baseline="0" dirty="0" err="1" smtClean="0"/>
              <a:t>Posició</a:t>
            </a:r>
            <a:r>
              <a:rPr lang="es-ES" sz="1600" b="1" i="1" u="sng" baseline="0" dirty="0" smtClean="0"/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0" baseline="0" dirty="0" smtClean="0"/>
              <a:t>W – INICI RECERCA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0" baseline="0" dirty="0" smtClean="0"/>
              <a:t>U – APRENENTATGE UPC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0" baseline="0" dirty="0" smtClean="0"/>
              <a:t>Z – COOPERACIÓ EDUCATIVA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0" baseline="0" dirty="0" smtClean="0"/>
              <a:t>( incorporan les </a:t>
            </a:r>
            <a:r>
              <a:rPr lang="es-ES" sz="1600" b="0" baseline="0" dirty="0" err="1" smtClean="0"/>
              <a:t>Àrees</a:t>
            </a:r>
            <a:r>
              <a:rPr lang="es-ES" sz="1600" b="0" baseline="0" dirty="0" smtClean="0"/>
              <a:t> de Personal D1, D2 i D3)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0" baseline="0" dirty="0" smtClean="0"/>
          </a:p>
          <a:p>
            <a:r>
              <a:rPr lang="es-ES" sz="1600" b="0" baseline="0" dirty="0" smtClean="0"/>
              <a:t>El </a:t>
            </a:r>
            <a:r>
              <a:rPr lang="es-ES" sz="1600" b="0" baseline="0" dirty="0" err="1" smtClean="0"/>
              <a:t>concepte</a:t>
            </a:r>
            <a:r>
              <a:rPr lang="es-ES" sz="1600" b="0" baseline="0" dirty="0" smtClean="0"/>
              <a:t> de cuota Patronal </a:t>
            </a:r>
            <a:r>
              <a:rPr lang="es-ES" sz="1600" b="0" baseline="0" dirty="0" err="1" smtClean="0"/>
              <a:t>és</a:t>
            </a:r>
            <a:r>
              <a:rPr lang="es-ES" sz="1600" b="0" baseline="0" dirty="0" smtClean="0"/>
              <a:t> igual a 38,06€.</a:t>
            </a:r>
          </a:p>
          <a:p>
            <a:endParaRPr lang="es-ES" sz="1600" b="0" baseline="0" dirty="0" smtClean="0"/>
          </a:p>
          <a:p>
            <a:r>
              <a:rPr lang="es-ES" sz="1600" b="0" baseline="0" dirty="0" smtClean="0"/>
              <a:t>El reste de les </a:t>
            </a:r>
            <a:r>
              <a:rPr lang="es-ES" sz="1600" b="0" baseline="0" dirty="0" err="1" smtClean="0"/>
              <a:t>Àrees</a:t>
            </a:r>
            <a:r>
              <a:rPr lang="es-ES" sz="1600" b="0" baseline="0" dirty="0" smtClean="0"/>
              <a:t> es comporten </a:t>
            </a:r>
            <a:r>
              <a:rPr lang="es-ES" sz="1600" b="0" baseline="0" dirty="0" err="1" smtClean="0"/>
              <a:t>segons</a:t>
            </a:r>
            <a:r>
              <a:rPr lang="es-ES" sz="1600" b="0" baseline="0" dirty="0" smtClean="0"/>
              <a:t> el % ( taula ZHR_PY_NUM_CP  i </a:t>
            </a:r>
            <a:r>
              <a:rPr lang="es-ES" sz="1600" b="0" baseline="0" dirty="0" err="1" smtClean="0"/>
              <a:t>zhr_py_moper</a:t>
            </a:r>
            <a:r>
              <a:rPr lang="es-ES" sz="1600" b="0" baseline="0" dirty="0" smtClean="0"/>
              <a:t>)</a:t>
            </a:r>
            <a:endParaRPr lang="es-E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9741-25CE-4CBF-91F4-0CC03A54F098}" type="slidenum">
              <a:rPr lang="es-ES" smtClean="0"/>
              <a:t>7</a:t>
            </a:fld>
            <a:endParaRPr lang="es-E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Mecanització Subvenció Import fix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730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b="1" dirty="0" smtClean="0"/>
              <a:t>Creació </a:t>
            </a:r>
            <a:r>
              <a:rPr lang="es-ES" sz="2200" b="1" dirty="0" err="1" smtClean="0"/>
              <a:t>d´una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Plaça</a:t>
            </a:r>
            <a:r>
              <a:rPr lang="es-ES" sz="2200" b="1" dirty="0" smtClean="0"/>
              <a:t> Ocupada; </a:t>
            </a:r>
            <a:r>
              <a:rPr lang="es-ES" dirty="0" smtClean="0"/>
              <a:t>La </a:t>
            </a:r>
            <a:r>
              <a:rPr lang="es-ES" dirty="0" err="1" smtClean="0"/>
              <a:t>previsió</a:t>
            </a:r>
            <a:r>
              <a:rPr lang="es-ES" dirty="0" smtClean="0"/>
              <a:t> de costos es </a:t>
            </a:r>
            <a:r>
              <a:rPr lang="es-ES" dirty="0" err="1" smtClean="0"/>
              <a:t>realitzarà</a:t>
            </a:r>
            <a:r>
              <a:rPr lang="es-ES" dirty="0" smtClean="0"/>
              <a:t> </a:t>
            </a:r>
            <a:r>
              <a:rPr lang="es-ES" dirty="0" err="1" smtClean="0"/>
              <a:t>segons</a:t>
            </a:r>
            <a:r>
              <a:rPr lang="es-ES" dirty="0" smtClean="0"/>
              <a:t> el primer </a:t>
            </a:r>
            <a:r>
              <a:rPr lang="es-ES" dirty="0" err="1" smtClean="0"/>
              <a:t>càlcul</a:t>
            </a:r>
            <a:r>
              <a:rPr lang="es-ES" dirty="0" smtClean="0"/>
              <a:t> de la </a:t>
            </a:r>
            <a:r>
              <a:rPr lang="es-ES" dirty="0" err="1" smtClean="0"/>
              <a:t>nòmina</a:t>
            </a:r>
            <a:r>
              <a:rPr lang="es-ES" dirty="0" smtClean="0"/>
              <a:t> de </a:t>
            </a:r>
            <a:r>
              <a:rPr lang="es-ES" dirty="0" err="1" smtClean="0"/>
              <a:t>l´empleat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1 -  Si el </a:t>
            </a:r>
            <a:r>
              <a:rPr lang="es-ES" dirty="0" err="1" smtClean="0"/>
              <a:t>infotipus</a:t>
            </a:r>
            <a:r>
              <a:rPr lang="es-ES" dirty="0" smtClean="0"/>
              <a:t> “</a:t>
            </a:r>
            <a:r>
              <a:rPr lang="es-ES" i="1" dirty="0" smtClean="0"/>
              <a:t>9034 – Distribució de Costos</a:t>
            </a:r>
            <a:r>
              <a:rPr lang="es-ES" dirty="0" smtClean="0"/>
              <a:t>” la data </a:t>
            </a:r>
            <a:r>
              <a:rPr lang="es-ES" dirty="0" err="1" smtClean="0"/>
              <a:t>fí</a:t>
            </a:r>
            <a:r>
              <a:rPr lang="es-ES" dirty="0" smtClean="0"/>
              <a:t>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limitat</a:t>
            </a:r>
            <a:r>
              <a:rPr lang="es-ES" dirty="0" smtClean="0"/>
              <a:t> i </a:t>
            </a:r>
            <a:r>
              <a:rPr lang="es-ES" dirty="0" err="1" smtClean="0"/>
              <a:t>aquesta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inferior a 1 </a:t>
            </a:r>
            <a:r>
              <a:rPr lang="es-ES" dirty="0" err="1" smtClean="0"/>
              <a:t>any</a:t>
            </a:r>
            <a:r>
              <a:rPr lang="es-ES" dirty="0" smtClean="0"/>
              <a:t>, la </a:t>
            </a:r>
            <a:r>
              <a:rPr lang="es-ES" dirty="0" err="1" smtClean="0"/>
              <a:t>previsió</a:t>
            </a:r>
            <a:r>
              <a:rPr lang="es-ES" dirty="0" smtClean="0"/>
              <a:t> de la </a:t>
            </a:r>
            <a:r>
              <a:rPr lang="es-ES" dirty="0" err="1" smtClean="0"/>
              <a:t>distribució</a:t>
            </a:r>
            <a:r>
              <a:rPr lang="es-ES" dirty="0" smtClean="0"/>
              <a:t> de costos,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realitzarà</a:t>
            </a:r>
            <a:r>
              <a:rPr lang="es-ES" dirty="0" smtClean="0"/>
              <a:t> </a:t>
            </a:r>
            <a:r>
              <a:rPr lang="es-ES" dirty="0" err="1" smtClean="0"/>
              <a:t>fins</a:t>
            </a:r>
            <a:r>
              <a:rPr lang="es-ES" dirty="0" smtClean="0"/>
              <a:t> la data fi.</a:t>
            </a:r>
          </a:p>
          <a:p>
            <a:endParaRPr lang="es-ES" dirty="0" smtClean="0"/>
          </a:p>
          <a:p>
            <a:r>
              <a:rPr lang="es-ES" dirty="0" smtClean="0"/>
              <a:t>2 – Si el </a:t>
            </a:r>
            <a:r>
              <a:rPr lang="es-ES" dirty="0" err="1" smtClean="0"/>
              <a:t>infotipus</a:t>
            </a:r>
            <a:r>
              <a:rPr lang="es-ES" dirty="0" smtClean="0"/>
              <a:t> “</a:t>
            </a:r>
            <a:r>
              <a:rPr lang="es-ES" i="1" dirty="0" smtClean="0"/>
              <a:t>9034 – Distribució de Costos</a:t>
            </a:r>
            <a:r>
              <a:rPr lang="es-ES" dirty="0" smtClean="0"/>
              <a:t>” té una data </a:t>
            </a:r>
            <a:r>
              <a:rPr lang="es-ES" dirty="0" err="1" smtClean="0"/>
              <a:t>fí</a:t>
            </a:r>
            <a:r>
              <a:rPr lang="es-ES" dirty="0" smtClean="0"/>
              <a:t> igual a 31.12.9999, la </a:t>
            </a:r>
            <a:r>
              <a:rPr lang="es-ES" dirty="0" err="1" smtClean="0"/>
              <a:t>previsió</a:t>
            </a:r>
            <a:r>
              <a:rPr lang="es-ES" dirty="0" smtClean="0"/>
              <a:t> es </a:t>
            </a:r>
            <a:r>
              <a:rPr lang="es-ES" dirty="0" err="1" smtClean="0"/>
              <a:t>realitzarà</a:t>
            </a:r>
            <a:r>
              <a:rPr lang="es-ES" dirty="0" smtClean="0"/>
              <a:t> </a:t>
            </a:r>
            <a:r>
              <a:rPr lang="es-ES" dirty="0" err="1" smtClean="0"/>
              <a:t>fins</a:t>
            </a:r>
            <a:r>
              <a:rPr lang="es-ES" dirty="0" smtClean="0"/>
              <a:t> la data </a:t>
            </a:r>
            <a:r>
              <a:rPr lang="es-ES" dirty="0" err="1" smtClean="0"/>
              <a:t>fí</a:t>
            </a:r>
            <a:r>
              <a:rPr lang="es-ES" dirty="0" smtClean="0"/>
              <a:t> de contracte.	</a:t>
            </a:r>
          </a:p>
          <a:p>
            <a:r>
              <a:rPr lang="es-ES" dirty="0" smtClean="0"/>
              <a:t>	- </a:t>
            </a:r>
            <a:r>
              <a:rPr lang="es-ES" dirty="0" err="1" smtClean="0"/>
              <a:t>Existeix</a:t>
            </a:r>
            <a:r>
              <a:rPr lang="es-ES" dirty="0" smtClean="0"/>
              <a:t> data fi de Contracte: </a:t>
            </a:r>
            <a:r>
              <a:rPr lang="es-ES" dirty="0" err="1" smtClean="0"/>
              <a:t>Previsió</a:t>
            </a:r>
            <a:r>
              <a:rPr lang="es-ES" dirty="0" smtClean="0"/>
              <a:t> </a:t>
            </a:r>
            <a:r>
              <a:rPr lang="es-ES" dirty="0" err="1" smtClean="0"/>
              <a:t>fins</a:t>
            </a:r>
            <a:r>
              <a:rPr lang="es-ES" dirty="0" smtClean="0"/>
              <a:t> a la data </a:t>
            </a:r>
            <a:r>
              <a:rPr lang="es-ES" dirty="0" err="1" smtClean="0"/>
              <a:t>fí</a:t>
            </a:r>
            <a:r>
              <a:rPr lang="es-ES" dirty="0" smtClean="0"/>
              <a:t> de Contracte.</a:t>
            </a:r>
          </a:p>
          <a:p>
            <a:r>
              <a:rPr lang="es-ES" dirty="0" smtClean="0"/>
              <a:t>	- No </a:t>
            </a:r>
            <a:r>
              <a:rPr lang="es-ES" dirty="0" err="1" smtClean="0"/>
              <a:t>existeix</a:t>
            </a:r>
            <a:r>
              <a:rPr lang="es-ES" dirty="0" smtClean="0"/>
              <a:t> data </a:t>
            </a:r>
            <a:r>
              <a:rPr lang="es-ES" dirty="0" err="1" smtClean="0"/>
              <a:t>fí</a:t>
            </a:r>
            <a:r>
              <a:rPr lang="es-ES" dirty="0" smtClean="0"/>
              <a:t> de Contracte: </a:t>
            </a:r>
          </a:p>
          <a:p>
            <a:pPr marL="0" lvl="1"/>
            <a:r>
              <a:rPr lang="es-ES" dirty="0" smtClean="0"/>
              <a:t>			- </a:t>
            </a:r>
            <a:r>
              <a:rPr lang="es-ES" dirty="0" err="1" smtClean="0"/>
              <a:t>Busquem</a:t>
            </a:r>
            <a:r>
              <a:rPr lang="es-ES" dirty="0" smtClean="0"/>
              <a:t> la clase de data “ Z6 -Fi </a:t>
            </a:r>
            <a:r>
              <a:rPr lang="es-ES" dirty="0" err="1" smtClean="0"/>
              <a:t>previst</a:t>
            </a:r>
            <a:r>
              <a:rPr lang="es-ES" dirty="0" smtClean="0"/>
              <a:t> contracte” de </a:t>
            </a:r>
            <a:r>
              <a:rPr lang="es-ES" dirty="0" err="1" smtClean="0"/>
              <a:t>l´infotipus</a:t>
            </a:r>
            <a:r>
              <a:rPr lang="es-ES" dirty="0" smtClean="0"/>
              <a:t>  “0041 – </a:t>
            </a:r>
            <a:r>
              <a:rPr lang="es-ES" dirty="0" err="1" smtClean="0"/>
              <a:t>Dades</a:t>
            </a:r>
            <a:r>
              <a:rPr lang="es-ES" dirty="0" smtClean="0"/>
              <a:t> de Data” subtipo</a:t>
            </a:r>
          </a:p>
          <a:p>
            <a:endParaRPr lang="es-ES" dirty="0" smtClean="0"/>
          </a:p>
          <a:p>
            <a:r>
              <a:rPr lang="es-ES" dirty="0" smtClean="0"/>
              <a:t>****Les </a:t>
            </a:r>
            <a:r>
              <a:rPr lang="es-ES" dirty="0" err="1" smtClean="0"/>
              <a:t>variacions</a:t>
            </a:r>
            <a:r>
              <a:rPr lang="es-ES" dirty="0" smtClean="0"/>
              <a:t> es per INTEGRACIÓ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Fico</a:t>
            </a:r>
            <a:r>
              <a:rPr lang="es-ES" dirty="0" smtClean="0"/>
              <a:t>****</a:t>
            </a:r>
          </a:p>
          <a:p>
            <a:endParaRPr lang="es-E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9741-25CE-4CBF-91F4-0CC03A54F098}" type="slidenum">
              <a:rPr lang="es-ES" smtClean="0"/>
              <a:t>8</a:t>
            </a:fld>
            <a:endParaRPr lang="es-E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Mecanització Subvenció Import fix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73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a-ES" smtClean="0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3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72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18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74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39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89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82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74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74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40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22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DFAC88-FA42-41C6-B820-DFB2330E8FFB}" type="datetimeFigureOut">
              <a:rPr lang="es-ES" smtClean="0"/>
              <a:t>19/04/2018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4DF432-CC59-4E83-AF48-6D766A7F484D}" type="slidenum">
              <a:rPr lang="es-ES" smtClean="0"/>
              <a:t>‹#›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59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293428" y="974361"/>
            <a:ext cx="11734800" cy="295351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/>
            </a:r>
            <a:br>
              <a:rPr lang="es-ES" b="1" dirty="0"/>
            </a:br>
            <a:r>
              <a:rPr lang="ca-ES" sz="8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MECANITZACIÓ DE LES PLACES DE CONVOCATÒRIA </a:t>
            </a:r>
            <a:endParaRPr lang="es-ES" sz="7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9" y="5043353"/>
            <a:ext cx="4261407" cy="87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132195" y="5183048"/>
            <a:ext cx="3277333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0" tIns="53155" rIns="81630" bIns="40815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r">
              <a:lnSpc>
                <a:spcPct val="94000"/>
              </a:lnSpc>
              <a:buClr>
                <a:srgbClr val="000000"/>
              </a:buClr>
              <a:buSzPct val="100000"/>
            </a:pPr>
            <a:r>
              <a:rPr lang="ca-ES" altLang="ca-ES" sz="1100" b="1" dirty="0" err="1"/>
              <a:t>Ref</a:t>
            </a:r>
            <a:r>
              <a:rPr lang="ca-ES" altLang="ca-ES" sz="1100" b="1" dirty="0"/>
              <a:t>: 664410</a:t>
            </a:r>
          </a:p>
          <a:p>
            <a:pPr algn="r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a-ES" altLang="ca-ES" sz="1100" b="1" dirty="0" smtClean="0">
              <a:solidFill>
                <a:srgbClr val="000000"/>
              </a:solidFill>
            </a:endParaRPr>
          </a:p>
          <a:p>
            <a:pPr algn="r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a-ES" altLang="ca-ES" sz="1100" b="1" dirty="0" smtClean="0">
                <a:solidFill>
                  <a:srgbClr val="000000"/>
                </a:solidFill>
              </a:rPr>
              <a:t>19-04-2018</a:t>
            </a:r>
            <a:endParaRPr lang="ca-ES" altLang="ca-ES" sz="1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MODIFICACIONS REALITZADES</a:t>
            </a:r>
            <a:endParaRPr lang="es-ES" sz="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9516" y="2066238"/>
            <a:ext cx="104132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Creació nou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objecte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“</a:t>
            </a:r>
            <a:r>
              <a:rPr lang="es-E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FC – Convocatòria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i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enllaços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corresponents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Modificació de la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valoració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retributiva actual “</a:t>
            </a:r>
            <a:r>
              <a:rPr lang="es-E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6028 – </a:t>
            </a:r>
            <a:r>
              <a:rPr lang="es-E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Dades</a:t>
            </a:r>
            <a:r>
              <a:rPr lang="es-E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Retributives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Creació de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Infotipus ( Convocatòries 9980, 9981, 9982, 9983 i Places 9985)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Nova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heretació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tipus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Contractes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laborals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Predoctorals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Postdoctorals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Modificació del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funcionament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conceptes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nòmina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“Ad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”( “</a:t>
            </a:r>
            <a:r>
              <a:rPr lang="es-E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3140 – </a:t>
            </a:r>
            <a:r>
              <a:rPr lang="es-E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Family</a:t>
            </a:r>
            <a:r>
              <a:rPr lang="es-E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Allowance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”&amp; “</a:t>
            </a:r>
            <a:r>
              <a:rPr lang="es-E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3141- </a:t>
            </a:r>
            <a:r>
              <a:rPr lang="es-E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Mobility</a:t>
            </a:r>
            <a:r>
              <a:rPr lang="es-E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Allowance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Desenvolupament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informes per les Convocatòries “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Uneix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Siiu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&amp; “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Ajut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Convocatòries de </a:t>
            </a:r>
            <a:r>
              <a:rPr lang="es-E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Posició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Noves Especialitats</a:t>
            </a:r>
          </a:p>
        </p:txBody>
      </p:sp>
    </p:spTree>
    <p:extLst>
      <p:ext uri="{BB962C8B-B14F-4D97-AF65-F5344CB8AC3E}">
        <p14:creationId xmlns:p14="http://schemas.microsoft.com/office/powerpoint/2010/main" val="33386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UBICACIÓ MANUAL </a:t>
            </a:r>
            <a:endParaRPr lang="es-ES" sz="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67514"/>
            <a:ext cx="3229426" cy="647790"/>
          </a:xfrm>
          <a:prstGeom prst="rect">
            <a:avLst/>
          </a:prstGeom>
        </p:spPr>
      </p:pic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61143" y="5691177"/>
            <a:ext cx="100584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s-ES" sz="1600" dirty="0">
                <a:solidFill>
                  <a:schemeClr val="tx1"/>
                </a:solidFill>
                <a:latin typeface="Arial" panose="020B0604020202020204" pitchFamily="34" charset="0"/>
              </a:rPr>
              <a:t>https://espaitic.upc.edu/ca/projectes/historic/rrhh/manteniment-spa-bloc-i-a/manuals-dusuari/convocatories</a:t>
            </a:r>
            <a:endParaRPr kumimoji="0" lang="es-ES" alt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765" y="1831749"/>
            <a:ext cx="8772979" cy="369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1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00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CONTINGUTS</a:t>
            </a:r>
            <a:endParaRPr lang="es-ES" sz="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sz="3000" dirty="0"/>
              <a:t>OBJECTIU DEL PROJECTE</a:t>
            </a:r>
          </a:p>
          <a:p>
            <a:pPr lvl="1"/>
            <a:r>
              <a:rPr lang="es-ES" sz="3000" dirty="0" smtClean="0"/>
              <a:t>PROPOSTA DE SOLUCIÓ</a:t>
            </a:r>
          </a:p>
          <a:p>
            <a:pPr lvl="1"/>
            <a:r>
              <a:rPr lang="es-ES" sz="3000" dirty="0" smtClean="0"/>
              <a:t>REQUERIMENTS</a:t>
            </a:r>
          </a:p>
          <a:p>
            <a:pPr lvl="1"/>
            <a:r>
              <a:rPr lang="es-ES" sz="3000" dirty="0" smtClean="0"/>
              <a:t>MODIFICACIONS REALITZADES</a:t>
            </a:r>
          </a:p>
          <a:p>
            <a:pPr lvl="1"/>
            <a:r>
              <a:rPr lang="es-ES" sz="3000" dirty="0"/>
              <a:t>UBICACIÓ MANUAL D’USUARI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OBJECTIU DEL PROJECTE</a:t>
            </a:r>
          </a:p>
        </p:txBody>
      </p:sp>
      <p:sp>
        <p:nvSpPr>
          <p:cNvPr id="5" name="Contenidor de contingut 2"/>
          <p:cNvSpPr txBox="1">
            <a:spLocks/>
          </p:cNvSpPr>
          <p:nvPr/>
        </p:nvSpPr>
        <p:spPr>
          <a:xfrm>
            <a:off x="1059180" y="2434823"/>
            <a:ext cx="10582360" cy="4345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dirty="0" smtClean="0"/>
              <a:t>Com es feia fins ara?</a:t>
            </a:r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es-ES" dirty="0"/>
          </a:p>
        </p:txBody>
      </p:sp>
      <p:sp>
        <p:nvSpPr>
          <p:cNvPr id="6" name="Contenidor de contingut 2"/>
          <p:cNvSpPr txBox="1">
            <a:spLocks/>
          </p:cNvSpPr>
          <p:nvPr/>
        </p:nvSpPr>
        <p:spPr>
          <a:xfrm>
            <a:off x="1332649" y="5013710"/>
            <a:ext cx="3360420" cy="718837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a-ES" b="1" dirty="0" smtClean="0">
                <a:solidFill>
                  <a:schemeClr val="bg1"/>
                </a:solidFill>
              </a:rPr>
              <a:t>Gestió de les dades mestres de Convocatòria.</a:t>
            </a:r>
          </a:p>
          <a:p>
            <a:pPr algn="just"/>
            <a:endParaRPr lang="ca-ES" dirty="0" smtClean="0"/>
          </a:p>
          <a:p>
            <a:pPr algn="just"/>
            <a:endParaRPr lang="ca-ES" dirty="0" smtClean="0"/>
          </a:p>
          <a:p>
            <a:pPr algn="just"/>
            <a:endParaRPr lang="ca-ES" dirty="0" smtClean="0"/>
          </a:p>
          <a:p>
            <a:pPr algn="just"/>
            <a:endParaRPr lang="ca-ES" dirty="0" smtClean="0"/>
          </a:p>
          <a:p>
            <a:pPr algn="just"/>
            <a:endParaRPr lang="ca-ES" dirty="0" smtClean="0"/>
          </a:p>
          <a:p>
            <a:pPr algn="just"/>
            <a:endParaRPr lang="ca-ES" dirty="0" smtClean="0"/>
          </a:p>
          <a:p>
            <a:pPr algn="just"/>
            <a:endParaRPr lang="es-ES" dirty="0"/>
          </a:p>
        </p:txBody>
      </p:sp>
      <p:sp>
        <p:nvSpPr>
          <p:cNvPr id="10" name="Contenidor de contingut 2"/>
          <p:cNvSpPr txBox="1">
            <a:spLocks/>
          </p:cNvSpPr>
          <p:nvPr/>
        </p:nvSpPr>
        <p:spPr>
          <a:xfrm>
            <a:off x="1211580" y="1944696"/>
            <a:ext cx="10582360" cy="5255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2800" dirty="0" smtClean="0"/>
              <a:t>Reorganitzar el personal de Recerca i gestionar les Convocatòries en SAP</a:t>
            </a:r>
          </a:p>
          <a:p>
            <a:endParaRPr lang="ca-ES" sz="2800" dirty="0" smtClean="0"/>
          </a:p>
          <a:p>
            <a:endParaRPr lang="es-ES" sz="2800" dirty="0"/>
          </a:p>
        </p:txBody>
      </p:sp>
      <p:sp>
        <p:nvSpPr>
          <p:cNvPr id="3" name="Right Arrow 2"/>
          <p:cNvSpPr/>
          <p:nvPr/>
        </p:nvSpPr>
        <p:spPr>
          <a:xfrm rot="5400000">
            <a:off x="2221458" y="4205651"/>
            <a:ext cx="550789" cy="362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52" y="2875554"/>
            <a:ext cx="1525259" cy="83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85" y="2875554"/>
            <a:ext cx="1737124" cy="968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idor de contingut 2"/>
          <p:cNvSpPr txBox="1">
            <a:spLocks/>
          </p:cNvSpPr>
          <p:nvPr/>
        </p:nvSpPr>
        <p:spPr>
          <a:xfrm>
            <a:off x="7329802" y="4449601"/>
            <a:ext cx="4165511" cy="1536215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a-ES" b="1" dirty="0" smtClean="0">
                <a:solidFill>
                  <a:schemeClr val="bg1"/>
                </a:solidFill>
              </a:rPr>
              <a:t>1. Places de Convocatòria.</a:t>
            </a:r>
          </a:p>
          <a:p>
            <a:pPr algn="just"/>
            <a:r>
              <a:rPr lang="ca-ES" b="1" dirty="0" smtClean="0">
                <a:solidFill>
                  <a:schemeClr val="bg1"/>
                </a:solidFill>
              </a:rPr>
              <a:t>2. Retribucions i anualitats, per taula de convenis. ( 1005 – Rem. Teórica)</a:t>
            </a:r>
          </a:p>
          <a:p>
            <a:pPr algn="just"/>
            <a:r>
              <a:rPr lang="ca-ES" b="1" dirty="0" smtClean="0">
                <a:solidFill>
                  <a:schemeClr val="bg1"/>
                </a:solidFill>
              </a:rPr>
              <a:t>3. Generació de nómina.</a:t>
            </a:r>
          </a:p>
          <a:p>
            <a:pPr algn="just"/>
            <a:endParaRPr lang="ca-ES" b="1" dirty="0" smtClean="0">
              <a:solidFill>
                <a:schemeClr val="bg1"/>
              </a:solidFill>
            </a:endParaRPr>
          </a:p>
          <a:p>
            <a:pPr algn="just"/>
            <a:endParaRPr lang="ca-ES" b="1" dirty="0" smtClean="0">
              <a:solidFill>
                <a:schemeClr val="bg1"/>
              </a:solidFill>
            </a:endParaRPr>
          </a:p>
          <a:p>
            <a:pPr algn="just"/>
            <a:endParaRPr lang="ca-ES" dirty="0" smtClean="0"/>
          </a:p>
          <a:p>
            <a:pPr marL="0" indent="0" algn="just">
              <a:buNone/>
            </a:pPr>
            <a:endParaRPr lang="ca-ES" dirty="0" smtClean="0"/>
          </a:p>
        </p:txBody>
      </p:sp>
      <p:sp>
        <p:nvSpPr>
          <p:cNvPr id="15" name="Right Arrow 14"/>
          <p:cNvSpPr/>
          <p:nvPr/>
        </p:nvSpPr>
        <p:spPr>
          <a:xfrm rot="5400000">
            <a:off x="8983682" y="3930256"/>
            <a:ext cx="550789" cy="362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892035" y="5416075"/>
            <a:ext cx="2298340" cy="0"/>
          </a:xfrm>
          <a:prstGeom prst="straightConnector1">
            <a:avLst/>
          </a:prstGeom>
          <a:ln w="47625">
            <a:solidFill>
              <a:srgbClr val="5448F6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OBJECTIU DEL PROJECTE</a:t>
            </a:r>
          </a:p>
        </p:txBody>
      </p:sp>
      <p:sp>
        <p:nvSpPr>
          <p:cNvPr id="5" name="Contenidor de contingut 2"/>
          <p:cNvSpPr txBox="1">
            <a:spLocks/>
          </p:cNvSpPr>
          <p:nvPr/>
        </p:nvSpPr>
        <p:spPr>
          <a:xfrm>
            <a:off x="1059180" y="2652105"/>
            <a:ext cx="10582360" cy="4345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dirty="0" smtClean="0"/>
              <a:t>Com es farà a partir d’ara?</a:t>
            </a:r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es-ES" dirty="0"/>
          </a:p>
        </p:txBody>
      </p:sp>
      <p:sp>
        <p:nvSpPr>
          <p:cNvPr id="6" name="Contenidor de contingut 2"/>
          <p:cNvSpPr txBox="1">
            <a:spLocks/>
          </p:cNvSpPr>
          <p:nvPr/>
        </p:nvSpPr>
        <p:spPr>
          <a:xfrm>
            <a:off x="1059180" y="3321524"/>
            <a:ext cx="4056456" cy="2107442"/>
          </a:xfrm>
          <a:prstGeom prst="rect">
            <a:avLst/>
          </a:prstGeom>
          <a:solidFill>
            <a:srgbClr val="6699FF"/>
          </a:solidFill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>
                <a:solidFill>
                  <a:schemeClr val="bg1"/>
                </a:solidFill>
              </a:rPr>
              <a:t>1. Creació d´un nou objecte de Convocatòria, amb Retribucions i dades mestres.</a:t>
            </a:r>
          </a:p>
          <a:p>
            <a:r>
              <a:rPr lang="ca-ES" dirty="0">
                <a:solidFill>
                  <a:schemeClr val="bg1"/>
                </a:solidFill>
              </a:rPr>
              <a:t>2</a:t>
            </a:r>
            <a:r>
              <a:rPr lang="ca-ES" dirty="0" smtClean="0">
                <a:solidFill>
                  <a:schemeClr val="bg1"/>
                </a:solidFill>
              </a:rPr>
              <a:t>. Enllaçarem les places i els empleats amb la Convocatòria</a:t>
            </a:r>
          </a:p>
          <a:p>
            <a:r>
              <a:rPr lang="ca-ES" dirty="0">
                <a:solidFill>
                  <a:schemeClr val="bg1"/>
                </a:solidFill>
              </a:rPr>
              <a:t>3</a:t>
            </a:r>
            <a:r>
              <a:rPr lang="ca-ES" dirty="0" smtClean="0">
                <a:solidFill>
                  <a:schemeClr val="bg1"/>
                </a:solidFill>
              </a:rPr>
              <a:t>. La retribució econòmica segons la definició de la Convocatòria </a:t>
            </a:r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es-ES" dirty="0"/>
          </a:p>
        </p:txBody>
      </p:sp>
      <p:sp>
        <p:nvSpPr>
          <p:cNvPr id="7" name="Contenidor de contingut 2"/>
          <p:cNvSpPr txBox="1">
            <a:spLocks/>
          </p:cNvSpPr>
          <p:nvPr/>
        </p:nvSpPr>
        <p:spPr>
          <a:xfrm>
            <a:off x="8068153" y="3610835"/>
            <a:ext cx="2638624" cy="440708"/>
          </a:xfrm>
          <a:prstGeom prst="rect">
            <a:avLst/>
          </a:prstGeom>
          <a:solidFill>
            <a:srgbClr val="6699FF"/>
          </a:solidFill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/>
            <a:r>
              <a:rPr lang="ca-ES" b="1" dirty="0" smtClean="0">
                <a:solidFill>
                  <a:schemeClr val="bg1"/>
                </a:solidFill>
              </a:rPr>
              <a:t>Nou Objecte </a:t>
            </a:r>
            <a:r>
              <a:rPr lang="ca-ES" b="1" dirty="0">
                <a:solidFill>
                  <a:schemeClr val="bg1"/>
                </a:solidFill>
              </a:rPr>
              <a:t>de OM</a:t>
            </a:r>
          </a:p>
          <a:p>
            <a:pPr marL="0" indent="0">
              <a:buNone/>
            </a:pPr>
            <a:endParaRPr lang="ca-ES" b="1" dirty="0" smtClean="0">
              <a:solidFill>
                <a:schemeClr val="bg1"/>
              </a:solidFill>
            </a:endParaRPr>
          </a:p>
          <a:p>
            <a:endParaRPr lang="ca-ES" b="1" dirty="0" smtClean="0">
              <a:solidFill>
                <a:schemeClr val="bg1"/>
              </a:solidFill>
            </a:endParaRPr>
          </a:p>
          <a:p>
            <a:endParaRPr lang="ca-ES" b="1" dirty="0" smtClean="0">
              <a:solidFill>
                <a:schemeClr val="bg1"/>
              </a:solidFill>
            </a:endParaRPr>
          </a:p>
          <a:p>
            <a:pPr algn="just"/>
            <a:endParaRPr lang="ca-ES" b="1" dirty="0" smtClean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8" name="Contenidor de contingut 2"/>
          <p:cNvSpPr txBox="1">
            <a:spLocks/>
          </p:cNvSpPr>
          <p:nvPr/>
        </p:nvSpPr>
        <p:spPr>
          <a:xfrm>
            <a:off x="7952037" y="5015834"/>
            <a:ext cx="3223961" cy="378157"/>
          </a:xfrm>
          <a:prstGeom prst="rect">
            <a:avLst/>
          </a:prstGeom>
          <a:solidFill>
            <a:srgbClr val="6699FF"/>
          </a:solidFill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/>
            <a:r>
              <a:rPr lang="ca-ES" b="1" dirty="0" smtClean="0">
                <a:solidFill>
                  <a:schemeClr val="bg1"/>
                </a:solidFill>
              </a:rPr>
              <a:t>PA i Càlcul de la nòmina</a:t>
            </a:r>
          </a:p>
          <a:p>
            <a:endParaRPr lang="ca-ES" dirty="0" smtClean="0">
              <a:solidFill>
                <a:schemeClr val="bg1"/>
              </a:solidFill>
            </a:endParaRPr>
          </a:p>
          <a:p>
            <a:endParaRPr lang="ca-ES" dirty="0" smtClean="0">
              <a:solidFill>
                <a:schemeClr val="bg1"/>
              </a:solidFill>
            </a:endParaRPr>
          </a:p>
          <a:p>
            <a:endParaRPr lang="ca-ES" dirty="0" smtClean="0">
              <a:solidFill>
                <a:schemeClr val="bg1"/>
              </a:solidFill>
            </a:endParaRPr>
          </a:p>
          <a:p>
            <a:endParaRPr lang="ca-ES" dirty="0" smtClean="0">
              <a:solidFill>
                <a:schemeClr val="bg1"/>
              </a:solidFill>
            </a:endParaRPr>
          </a:p>
          <a:p>
            <a:endParaRPr lang="ca-ES" dirty="0" smtClean="0">
              <a:solidFill>
                <a:schemeClr val="bg1"/>
              </a:solidFill>
            </a:endParaRPr>
          </a:p>
          <a:p>
            <a:endParaRPr lang="ca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Contenidor de contingut 2"/>
          <p:cNvSpPr txBox="1">
            <a:spLocks/>
          </p:cNvSpPr>
          <p:nvPr/>
        </p:nvSpPr>
        <p:spPr>
          <a:xfrm>
            <a:off x="1211580" y="1944696"/>
            <a:ext cx="10582360" cy="5255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2800" dirty="0" smtClean="0"/>
              <a:t>Gestió de les Convocatòries i el Personal de Recerca en SAP</a:t>
            </a:r>
          </a:p>
          <a:p>
            <a:endParaRPr lang="es-ES" sz="2800" dirty="0"/>
          </a:p>
        </p:txBody>
      </p:sp>
      <p:sp>
        <p:nvSpPr>
          <p:cNvPr id="4" name="Right Arrow 3"/>
          <p:cNvSpPr/>
          <p:nvPr/>
        </p:nvSpPr>
        <p:spPr>
          <a:xfrm>
            <a:off x="5540991" y="3739486"/>
            <a:ext cx="2060812" cy="35484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ight Arrow 10"/>
          <p:cNvSpPr/>
          <p:nvPr/>
        </p:nvSpPr>
        <p:spPr>
          <a:xfrm>
            <a:off x="5540991" y="5039150"/>
            <a:ext cx="2060812" cy="35484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5400000">
            <a:off x="9039118" y="4317165"/>
            <a:ext cx="640588" cy="409209"/>
          </a:xfrm>
          <a:prstGeom prst="rightArrow">
            <a:avLst/>
          </a:prstGeom>
          <a:solidFill>
            <a:srgbClr val="5448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199" y="2573527"/>
            <a:ext cx="1080531" cy="59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PROPOSTA DE SOLUCIÓ </a:t>
            </a:r>
            <a:endParaRPr lang="es-ES" sz="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4310" y="5874935"/>
            <a:ext cx="564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ZHR54_CREAR_CONV_PAS</a:t>
            </a:r>
            <a:r>
              <a:rPr lang="es-ES" dirty="0"/>
              <a:t> - Creació de Convocatòries PAS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84309" y="5288929"/>
            <a:ext cx="546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ZHR54_CREA_CONV_PDI</a:t>
            </a:r>
            <a:r>
              <a:rPr lang="es-ES" dirty="0"/>
              <a:t> – Creació de Convocatòries PDI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038" y="4919597"/>
            <a:ext cx="1249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i="1" u="sng" dirty="0" err="1" smtClean="0"/>
              <a:t>Tx</a:t>
            </a:r>
            <a:r>
              <a:rPr lang="es-ES" i="1" u="sng" dirty="0" smtClean="0"/>
              <a:t>. En SAP: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842" y="1813316"/>
            <a:ext cx="3333115" cy="3255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489" y="1820441"/>
            <a:ext cx="3263597" cy="324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2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PROPOSTA DE SOLUCIÓ </a:t>
            </a:r>
            <a:endParaRPr lang="es-ES" sz="5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12" y="2177143"/>
            <a:ext cx="5399805" cy="353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592" y="4113042"/>
            <a:ext cx="4603917" cy="2105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593" y="1796669"/>
            <a:ext cx="4453008" cy="247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097280" y="326571"/>
            <a:ext cx="10058400" cy="1450757"/>
          </a:xfrm>
        </p:spPr>
        <p:txBody>
          <a:bodyPr>
            <a:normAutofit/>
          </a:bodyPr>
          <a:lstStyle/>
          <a:p>
            <a:r>
              <a:rPr lang="ca-ES" sz="3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9034</a:t>
            </a:r>
            <a:r>
              <a:rPr lang="ca-ES" sz="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a-ES" sz="3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DISTRIBUCIÓ DE COSTOS </a:t>
            </a:r>
            <a:r>
              <a:rPr lang="ca-E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Plaça Vacant</a:t>
            </a:r>
            <a:endParaRPr lang="es-ES" sz="3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801100" y="1923458"/>
            <a:ext cx="2016224" cy="640271"/>
            <a:chOff x="2391180" y="2098270"/>
            <a:chExt cx="1229746" cy="640271"/>
          </a:xfrm>
          <a:solidFill>
            <a:srgbClr val="5448F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Rectangle 9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solidFill>
                <a:srgbClr val="993366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latin typeface="Arial Body"/>
                </a:rPr>
                <a:t>Convocatòria </a:t>
              </a:r>
              <a:r>
                <a:rPr lang="ca-ES" sz="1500" b="1" kern="1200" dirty="0" smtClean="0">
                  <a:latin typeface="Arial Body"/>
                </a:rPr>
                <a:t>(PAS)</a:t>
              </a:r>
              <a:endParaRPr lang="ca-ES" sz="1500" b="1" kern="1200" dirty="0">
                <a:latin typeface="Arial Body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2129" y="1948856"/>
            <a:ext cx="2016224" cy="640271"/>
            <a:chOff x="2391180" y="2098270"/>
            <a:chExt cx="1229746" cy="640271"/>
          </a:xfrm>
          <a:solidFill>
            <a:srgbClr val="5448F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Rectangle 13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solidFill>
                <a:srgbClr val="993366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latin typeface="Arial Body"/>
                </a:rPr>
                <a:t>Convocatòria </a:t>
              </a:r>
              <a:r>
                <a:rPr lang="ca-ES" sz="1500" b="1" kern="1200" dirty="0" smtClean="0">
                  <a:latin typeface="Arial Body"/>
                </a:rPr>
                <a:t>(PDI)</a:t>
              </a:r>
              <a:endParaRPr lang="ca-ES" sz="1500" b="1" kern="1200" dirty="0">
                <a:latin typeface="Arial Body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9985" y="4844884"/>
            <a:ext cx="1433009" cy="812556"/>
            <a:chOff x="2391180" y="2098270"/>
            <a:chExt cx="1229746" cy="640271"/>
          </a:xfr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Rectangle 16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solidFill>
                    <a:schemeClr val="tx1"/>
                  </a:solidFill>
                  <a:latin typeface="Arial Body"/>
                </a:rPr>
                <a:t>9034 – Distribució de Costos</a:t>
              </a:r>
              <a:endParaRPr lang="ca-ES" sz="1500" kern="1200" dirty="0">
                <a:solidFill>
                  <a:schemeClr val="tx1"/>
                </a:solidFill>
                <a:latin typeface="Arial Body"/>
              </a:endParaRPr>
            </a:p>
          </p:txBody>
        </p:sp>
      </p:grpSp>
      <p:sp>
        <p:nvSpPr>
          <p:cNvPr id="3" name="Down Arrow 2"/>
          <p:cNvSpPr/>
          <p:nvPr/>
        </p:nvSpPr>
        <p:spPr>
          <a:xfrm>
            <a:off x="1470340" y="2751468"/>
            <a:ext cx="392300" cy="459836"/>
          </a:xfrm>
          <a:prstGeom prst="downArrow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Down Arrow 25"/>
          <p:cNvSpPr/>
          <p:nvPr/>
        </p:nvSpPr>
        <p:spPr>
          <a:xfrm>
            <a:off x="1470340" y="4139997"/>
            <a:ext cx="392300" cy="459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Down Arrow 26"/>
          <p:cNvSpPr/>
          <p:nvPr/>
        </p:nvSpPr>
        <p:spPr>
          <a:xfrm>
            <a:off x="9613062" y="4175125"/>
            <a:ext cx="392300" cy="459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Down Arrow 27"/>
          <p:cNvSpPr/>
          <p:nvPr/>
        </p:nvSpPr>
        <p:spPr>
          <a:xfrm>
            <a:off x="9613062" y="2751468"/>
            <a:ext cx="392300" cy="459836"/>
          </a:xfrm>
          <a:prstGeom prst="downArrow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9" name="Group 28"/>
          <p:cNvGrpSpPr/>
          <p:nvPr/>
        </p:nvGrpSpPr>
        <p:grpSpPr>
          <a:xfrm>
            <a:off x="702129" y="3362295"/>
            <a:ext cx="2016224" cy="640271"/>
            <a:chOff x="2391180" y="2098270"/>
            <a:chExt cx="1229746" cy="640271"/>
          </a:xfrm>
          <a:solidFill>
            <a:srgbClr val="5448F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solidFill>
                <a:srgbClr val="993366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latin typeface="Arial Body"/>
                </a:rPr>
                <a:t>Plaça Vacant</a:t>
              </a:r>
              <a:endParaRPr lang="ca-ES" sz="1500" b="1" kern="1200" dirty="0">
                <a:latin typeface="Arial Body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849248" y="3362295"/>
            <a:ext cx="2016224" cy="640271"/>
            <a:chOff x="2391180" y="2098270"/>
            <a:chExt cx="1229746" cy="640271"/>
          </a:xfrm>
          <a:solidFill>
            <a:srgbClr val="5448F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6" name="Rectangle 35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solidFill>
                <a:srgbClr val="993366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37" name="Rectangle 36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latin typeface="Arial Body"/>
                </a:rPr>
                <a:t>Plaça Vacant</a:t>
              </a:r>
              <a:endParaRPr lang="ca-ES" sz="1500" b="1" kern="1200" dirty="0">
                <a:latin typeface="Arial Body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092707" y="4924972"/>
            <a:ext cx="1433009" cy="812556"/>
            <a:chOff x="2391180" y="2098270"/>
            <a:chExt cx="1229746" cy="640271"/>
          </a:xfr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9" name="Rectangle 38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solidFill>
                    <a:schemeClr val="tx1"/>
                  </a:solidFill>
                  <a:latin typeface="Arial Body"/>
                </a:rPr>
                <a:t>9034 – Distribució de Costos</a:t>
              </a:r>
              <a:endParaRPr lang="ca-ES" sz="1500" kern="1200" dirty="0">
                <a:solidFill>
                  <a:schemeClr val="tx1"/>
                </a:solidFill>
                <a:latin typeface="Arial Body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35415" y="1948856"/>
            <a:ext cx="2558914" cy="698312"/>
            <a:chOff x="2391180" y="2098270"/>
            <a:chExt cx="1229746" cy="640271"/>
          </a:xfr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2" name="Rectangle 41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solidFill>
                    <a:schemeClr val="tx1"/>
                  </a:solidFill>
                  <a:latin typeface="Arial Body"/>
                </a:rPr>
                <a:t>6028 – D. Retrivutives</a:t>
              </a:r>
              <a:endParaRPr lang="ca-ES" sz="1500" kern="1200" dirty="0">
                <a:solidFill>
                  <a:schemeClr val="tx1"/>
                </a:solidFill>
                <a:latin typeface="Arial Body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4135415" y="3989013"/>
            <a:ext cx="2558915" cy="6706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a-ES" sz="1500" b="1" dirty="0" smtClean="0">
                <a:solidFill>
                  <a:schemeClr val="tx1"/>
                </a:solidFill>
                <a:latin typeface="Arial Body"/>
              </a:rPr>
              <a:t>6021 – Dades RLT</a:t>
            </a:r>
            <a:endParaRPr lang="ca-ES" sz="1500" kern="1200" dirty="0">
              <a:solidFill>
                <a:schemeClr val="tx1"/>
              </a:solidFill>
              <a:latin typeface="Arial Body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683717" y="5413805"/>
            <a:ext cx="1600970" cy="698312"/>
            <a:chOff x="2391180" y="2098270"/>
            <a:chExt cx="1229746" cy="640271"/>
          </a:xfrm>
          <a:solidFill>
            <a:schemeClr val="bg1">
              <a:lumMod val="5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4" name="Rectangle 53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55" name="Rectangle 54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solidFill>
                    <a:schemeClr val="bg1"/>
                  </a:solidFill>
                  <a:latin typeface="Arial Body"/>
                </a:rPr>
                <a:t>FICO</a:t>
              </a:r>
              <a:endParaRPr lang="ca-ES" sz="1500" kern="1200" dirty="0">
                <a:solidFill>
                  <a:schemeClr val="bg1"/>
                </a:solidFill>
                <a:latin typeface="Arial Body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2554514" y="5553758"/>
            <a:ext cx="1915886" cy="277224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491514" y="5579026"/>
            <a:ext cx="2309586" cy="277224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554513" y="2538331"/>
            <a:ext cx="1377042" cy="2511208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879771" y="3356942"/>
            <a:ext cx="2082800" cy="1692597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879771" y="4246182"/>
            <a:ext cx="1969477" cy="1021096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4132173" y="2993936"/>
            <a:ext cx="2558914" cy="698312"/>
            <a:chOff x="2391180" y="2098270"/>
            <a:chExt cx="1229746" cy="640271"/>
          </a:xfr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0" name="Rectangle 89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91" name="Rectangle 90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solidFill>
                    <a:schemeClr val="tx1"/>
                  </a:solidFill>
                  <a:latin typeface="Arial Body"/>
                </a:rPr>
                <a:t>1005 – Rem, Teórica</a:t>
              </a:r>
              <a:endParaRPr lang="ca-ES" sz="1500" kern="1200" dirty="0">
                <a:solidFill>
                  <a:schemeClr val="tx1"/>
                </a:solidFill>
                <a:latin typeface="Arial Body"/>
              </a:endParaRPr>
            </a:p>
          </p:txBody>
        </p:sp>
      </p:grpSp>
      <p:cxnSp>
        <p:nvCxnSpPr>
          <p:cNvPr id="92" name="Straight Arrow Connector 91"/>
          <p:cNvCxnSpPr/>
          <p:nvPr/>
        </p:nvCxnSpPr>
        <p:spPr>
          <a:xfrm>
            <a:off x="6879771" y="2444586"/>
            <a:ext cx="2212936" cy="2344130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ítol 1"/>
          <p:cNvSpPr txBox="1">
            <a:spLocks/>
          </p:cNvSpPr>
          <p:nvPr/>
        </p:nvSpPr>
        <p:spPr>
          <a:xfrm>
            <a:off x="6070562" y="4924972"/>
            <a:ext cx="1915677" cy="3722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*Cuota Patronal</a:t>
            </a:r>
            <a:endParaRPr lang="es-ES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96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9034 - DISTRIBUCIÓ DE COSTOS – Plaça ocupada </a:t>
            </a:r>
            <a:endParaRPr lang="es-ES" sz="3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669249" y="2051396"/>
            <a:ext cx="2016224" cy="640271"/>
            <a:chOff x="2391180" y="2098270"/>
            <a:chExt cx="1229746" cy="640271"/>
          </a:xfrm>
          <a:solidFill>
            <a:srgbClr val="5448F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Rectangle 9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solidFill>
                <a:srgbClr val="993366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latin typeface="Arial Body"/>
                </a:rPr>
                <a:t>Convocatòria </a:t>
              </a:r>
              <a:r>
                <a:rPr lang="ca-ES" sz="1500" b="1" kern="1200" dirty="0" smtClean="0">
                  <a:latin typeface="Arial Body"/>
                </a:rPr>
                <a:t>(PAS)</a:t>
              </a:r>
              <a:endParaRPr lang="ca-ES" sz="1500" b="1" kern="1200" dirty="0">
                <a:latin typeface="Arial Body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2012" y="2016300"/>
            <a:ext cx="2016224" cy="640271"/>
            <a:chOff x="2391180" y="2098270"/>
            <a:chExt cx="1229746" cy="640271"/>
          </a:xfrm>
          <a:solidFill>
            <a:srgbClr val="5448F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Rectangle 13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solidFill>
                <a:srgbClr val="993366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latin typeface="Arial Body"/>
                </a:rPr>
                <a:t>Convocatòria </a:t>
              </a:r>
              <a:r>
                <a:rPr lang="ca-ES" sz="1500" b="1" kern="1200" dirty="0" smtClean="0">
                  <a:latin typeface="Arial Body"/>
                </a:rPr>
                <a:t>(PDI)</a:t>
              </a:r>
              <a:endParaRPr lang="ca-ES" sz="1500" b="1" kern="1200" dirty="0">
                <a:latin typeface="Arial Body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80114" y="2502259"/>
            <a:ext cx="2574471" cy="828614"/>
            <a:chOff x="2391180" y="2098270"/>
            <a:chExt cx="1229746" cy="640271"/>
          </a:xfr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Rectangle 16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solidFill>
                    <a:schemeClr val="tx1"/>
                  </a:solidFill>
                  <a:latin typeface="Arial Body"/>
                </a:rPr>
                <a:t>9034 – Distribució de Costos</a:t>
              </a:r>
              <a:endParaRPr lang="ca-ES" sz="1500" kern="1200" dirty="0">
                <a:solidFill>
                  <a:schemeClr val="tx1"/>
                </a:solidFill>
                <a:latin typeface="Arial Body"/>
              </a:endParaRPr>
            </a:p>
          </p:txBody>
        </p:sp>
      </p:grpSp>
      <p:sp>
        <p:nvSpPr>
          <p:cNvPr id="3" name="Down Arrow 2"/>
          <p:cNvSpPr/>
          <p:nvPr/>
        </p:nvSpPr>
        <p:spPr>
          <a:xfrm>
            <a:off x="1514404" y="2967239"/>
            <a:ext cx="229784" cy="355918"/>
          </a:xfrm>
          <a:prstGeom prst="downArrow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Down Arrow 25"/>
          <p:cNvSpPr/>
          <p:nvPr/>
        </p:nvSpPr>
        <p:spPr>
          <a:xfrm>
            <a:off x="1453099" y="4560736"/>
            <a:ext cx="196150" cy="353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3" name="Group 52"/>
          <p:cNvGrpSpPr/>
          <p:nvPr/>
        </p:nvGrpSpPr>
        <p:grpSpPr>
          <a:xfrm>
            <a:off x="4666864" y="5074926"/>
            <a:ext cx="1600970" cy="698312"/>
            <a:chOff x="2391180" y="2098270"/>
            <a:chExt cx="1229746" cy="640271"/>
          </a:xfrm>
          <a:solidFill>
            <a:schemeClr val="bg1">
              <a:lumMod val="5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4" name="Rectangle 53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55" name="Rectangle 54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solidFill>
                    <a:schemeClr val="bg1"/>
                  </a:solidFill>
                  <a:latin typeface="Arial Body"/>
                </a:rPr>
                <a:t>FICO</a:t>
              </a:r>
              <a:endParaRPr lang="ca-ES" sz="1500" kern="1200" dirty="0">
                <a:solidFill>
                  <a:schemeClr val="bg1"/>
                </a:solidFill>
                <a:latin typeface="Arial Body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5467349" y="3616169"/>
            <a:ext cx="0" cy="1289854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316842" y="3362296"/>
            <a:ext cx="1761672" cy="2047936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879771" y="3211304"/>
            <a:ext cx="2162629" cy="2198927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8752667" y="3626858"/>
            <a:ext cx="2016224" cy="640271"/>
            <a:chOff x="2391180" y="2098270"/>
            <a:chExt cx="1229746" cy="640271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8" name="Rectangle 47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latin typeface="Arial Body"/>
                </a:rPr>
                <a:t>Plaça Ocupada</a:t>
              </a:r>
              <a:endParaRPr lang="ca-ES" sz="1500" b="1" kern="1200" dirty="0">
                <a:latin typeface="Arial Body"/>
              </a:endParaRPr>
            </a:p>
          </p:txBody>
        </p:sp>
      </p:grpSp>
      <p:sp>
        <p:nvSpPr>
          <p:cNvPr id="58" name="Down Arrow 57"/>
          <p:cNvSpPr/>
          <p:nvPr/>
        </p:nvSpPr>
        <p:spPr>
          <a:xfrm>
            <a:off x="9645887" y="3033345"/>
            <a:ext cx="229784" cy="355918"/>
          </a:xfrm>
          <a:prstGeom prst="downArrow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9" name="Group 58"/>
          <p:cNvGrpSpPr/>
          <p:nvPr/>
        </p:nvGrpSpPr>
        <p:grpSpPr>
          <a:xfrm>
            <a:off x="658377" y="3568926"/>
            <a:ext cx="2016224" cy="640271"/>
            <a:chOff x="2391180" y="2098270"/>
            <a:chExt cx="1229746" cy="640271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0" name="Rectangle 59"/>
            <p:cNvSpPr/>
            <p:nvPr/>
          </p:nvSpPr>
          <p:spPr>
            <a:xfrm>
              <a:off x="2391180" y="2098270"/>
              <a:ext cx="1229746" cy="614873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61" name="Rectangle 60"/>
            <p:cNvSpPr/>
            <p:nvPr/>
          </p:nvSpPr>
          <p:spPr>
            <a:xfrm>
              <a:off x="2391180" y="2123668"/>
              <a:ext cx="1229746" cy="614873"/>
            </a:xfrm>
            <a:prstGeom prst="rect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1500" b="1" dirty="0" smtClean="0">
                  <a:latin typeface="Arial Body"/>
                </a:rPr>
                <a:t>Plaça Ocupada</a:t>
              </a:r>
              <a:endParaRPr lang="ca-ES" sz="1500" b="1" kern="1200" dirty="0">
                <a:latin typeface="Arial Body"/>
              </a:endParaRPr>
            </a:p>
          </p:txBody>
        </p:sp>
      </p:grpSp>
      <p:sp>
        <p:nvSpPr>
          <p:cNvPr id="63" name="Down Arrow 62"/>
          <p:cNvSpPr/>
          <p:nvPr/>
        </p:nvSpPr>
        <p:spPr>
          <a:xfrm>
            <a:off x="9677361" y="4447081"/>
            <a:ext cx="196150" cy="353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870" y="5040471"/>
            <a:ext cx="790852" cy="91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786" y="4955178"/>
            <a:ext cx="790852" cy="91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5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REQUERIMENTS</a:t>
            </a:r>
            <a:r>
              <a:rPr lang="ca-ES" b="1" dirty="0" smtClean="0"/>
              <a:t> </a:t>
            </a:r>
            <a:endParaRPr lang="es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45029" y="2090057"/>
            <a:ext cx="10110651" cy="3657600"/>
          </a:xfrm>
        </p:spPr>
        <p:txBody>
          <a:bodyPr>
            <a:normAutofit fontScale="25000" lnSpcReduction="20000"/>
          </a:bodyPr>
          <a:lstStyle/>
          <a:p>
            <a:pPr algn="just" fontAlgn="base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a-ES" sz="7200" dirty="0"/>
              <a:t> </a:t>
            </a:r>
            <a:r>
              <a:rPr lang="ca-ES" sz="8000" dirty="0" smtClean="0"/>
              <a:t>Realitzar un nou objecte de Convocatoria, per tal de gestionar les dades mestres de les Convocatòries desde SAP.</a:t>
            </a:r>
          </a:p>
          <a:p>
            <a:pPr algn="just" fontAlgn="base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a-ES" sz="8000" dirty="0" smtClean="0"/>
              <a:t> Possibilitat de realitzar l´heretació de les dades mestres desde la Convocatòria fins l ´empleat ( heretació dels tipus de Contractes Laborals, heretació de la retribució econòmicas fins assignació de l´empleat)</a:t>
            </a:r>
          </a:p>
          <a:p>
            <a:pPr algn="just" fontAlgn="base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a-ES" sz="8000" dirty="0" smtClean="0"/>
              <a:t> Possibilitat de realitzar l´explotació de les dades mestres de Convocatòries ( Creació de nous informes,  desenvolupament de nous infotipus, nous enllaços, etc...)</a:t>
            </a:r>
          </a:p>
          <a:p>
            <a:pPr algn="just" fontAlgn="base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a-ES" sz="8000" dirty="0" smtClean="0"/>
              <a:t> Realitzar la migració dels empleats i les Convocatòries vigents.</a:t>
            </a:r>
            <a:endParaRPr lang="es-ES" sz="8000" dirty="0"/>
          </a:p>
          <a:p>
            <a:pPr algn="just" fontAlgn="base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8000" dirty="0"/>
              <a:t> </a:t>
            </a:r>
            <a:r>
              <a:rPr lang="es-ES" sz="8000" dirty="0" smtClean="0"/>
              <a:t>Definir les noves Especialitats, per les “</a:t>
            </a:r>
            <a:r>
              <a:rPr lang="es-ES" sz="8000" i="1" dirty="0" smtClean="0"/>
              <a:t>C- Funcions</a:t>
            </a:r>
            <a:r>
              <a:rPr lang="es-ES" sz="8000" dirty="0" smtClean="0"/>
              <a:t>” actuals.</a:t>
            </a:r>
          </a:p>
          <a:p>
            <a:pPr algn="just" fontAlgn="base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a-ES" sz="8000" dirty="0"/>
              <a:t>Mantenir la distribució de costos per les </a:t>
            </a:r>
            <a:r>
              <a:rPr lang="ca-ES" sz="8000" dirty="0" smtClean="0"/>
              <a:t>Convocatòries “ </a:t>
            </a:r>
            <a:r>
              <a:rPr lang="ca-ES" sz="8000" i="1" dirty="0" smtClean="0"/>
              <a:t>9034 – Distribució de Costos</a:t>
            </a:r>
            <a:r>
              <a:rPr lang="ca-ES" sz="8000" dirty="0" smtClean="0"/>
              <a:t>”.</a:t>
            </a:r>
            <a:endParaRPr lang="es-ES" sz="8000" dirty="0"/>
          </a:p>
          <a:p>
            <a:pPr algn="just" fontAlgn="base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a-ES" sz="7200" dirty="0" smtClean="0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26571"/>
            <a:ext cx="3229426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u">
  <a:themeElements>
    <a:clrScheme name="Escala de gris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i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u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TM02900769[[fn=Retrospección]]</Template>
  <TotalTime>2016</TotalTime>
  <Words>968</Words>
  <Application>Microsoft Office PowerPoint</Application>
  <PresentationFormat>Custom</PresentationFormat>
  <Paragraphs>155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Retrospectiu</vt:lpstr>
      <vt:lpstr> MECANITZACIÓ DE LES PLACES DE CONVOCATÒRIA </vt:lpstr>
      <vt:lpstr>CONTINGUTS</vt:lpstr>
      <vt:lpstr>OBJECTIU DEL PROJECTE</vt:lpstr>
      <vt:lpstr>OBJECTIU DEL PROJECTE</vt:lpstr>
      <vt:lpstr>PROPOSTA DE SOLUCIÓ </vt:lpstr>
      <vt:lpstr>PROPOSTA DE SOLUCIÓ </vt:lpstr>
      <vt:lpstr>9034 - DISTRIBUCIÓ DE COSTOS  - Plaça Vacant</vt:lpstr>
      <vt:lpstr>9034 - DISTRIBUCIÓ DE COSTOS – Plaça ocupada </vt:lpstr>
      <vt:lpstr>REQUERIMENTS </vt:lpstr>
      <vt:lpstr>MODIFICACIONS REALITZADES</vt:lpstr>
      <vt:lpstr>UBICACIÓ MANUAL </vt:lpstr>
    </vt:vector>
  </TitlesOfParts>
  <Company>UPC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MECANITZACIÓ DE LA DISTRIBUCIÓ DE COSTOS (INFOTIP 9034)</dc:title>
  <dc:creator>UPC</dc:creator>
  <cp:lastModifiedBy>Ana Ferrer</cp:lastModifiedBy>
  <cp:revision>83</cp:revision>
  <dcterms:created xsi:type="dcterms:W3CDTF">2018-01-10T08:49:09Z</dcterms:created>
  <dcterms:modified xsi:type="dcterms:W3CDTF">2018-04-19T06:46:11Z</dcterms:modified>
</cp:coreProperties>
</file>