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3"/>
  </p:notesMasterIdLst>
  <p:handoutMasterIdLst>
    <p:handoutMasterId r:id="rId14"/>
  </p:handoutMasterIdLst>
  <p:sldIdLst>
    <p:sldId id="316" r:id="rId2"/>
    <p:sldId id="318" r:id="rId3"/>
    <p:sldId id="319" r:id="rId4"/>
    <p:sldId id="327" r:id="rId5"/>
    <p:sldId id="320" r:id="rId6"/>
    <p:sldId id="321" r:id="rId7"/>
    <p:sldId id="326" r:id="rId8"/>
    <p:sldId id="322" r:id="rId9"/>
    <p:sldId id="323" r:id="rId10"/>
    <p:sldId id="325" r:id="rId11"/>
    <p:sldId id="324" r:id="rId12"/>
  </p:sldIdLst>
  <p:sldSz cx="9144000" cy="6858000" type="screen4x3"/>
  <p:notesSz cx="6794500" cy="9906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BE"/>
    <a:srgbClr val="993366"/>
    <a:srgbClr val="00ABC9"/>
    <a:srgbClr val="993300"/>
    <a:srgbClr val="C25E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 mitjà 2 - èmfasi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 mitjà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Estil cla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27F97BB-C833-4FB7-BDE5-3F7075034690}" styleName="Estil amb tema 2 - èmfasi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4B1156A-380E-4F78-BDF5-A606A8083BF9}" styleName="Estil mitjà 4 - èmfasi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934" autoAdjust="0"/>
    <p:restoredTop sz="94643" autoAdjust="0"/>
  </p:normalViewPr>
  <p:slideViewPr>
    <p:cSldViewPr>
      <p:cViewPr varScale="1">
        <p:scale>
          <a:sx n="117" d="100"/>
          <a:sy n="117" d="100"/>
        </p:scale>
        <p:origin x="96" y="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3330" y="-108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486" cy="494762"/>
          </a:xfrm>
          <a:prstGeom prst="rect">
            <a:avLst/>
          </a:prstGeom>
        </p:spPr>
        <p:txBody>
          <a:bodyPr vert="horz" lIns="91573" tIns="45787" rIns="91573" bIns="45787" rtlCol="0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Contenidor de data 2"/>
          <p:cNvSpPr>
            <a:spLocks noGrp="1"/>
          </p:cNvSpPr>
          <p:nvPr>
            <p:ph type="dt" sz="quarter" idx="1"/>
          </p:nvPr>
        </p:nvSpPr>
        <p:spPr>
          <a:xfrm>
            <a:off x="3848496" y="1"/>
            <a:ext cx="2944486" cy="494762"/>
          </a:xfrm>
          <a:prstGeom prst="rect">
            <a:avLst/>
          </a:prstGeom>
        </p:spPr>
        <p:txBody>
          <a:bodyPr vert="horz" lIns="91573" tIns="45787" rIns="91573" bIns="45787" rtlCol="0"/>
          <a:lstStyle>
            <a:lvl1pPr algn="r">
              <a:defRPr sz="1200"/>
            </a:lvl1pPr>
          </a:lstStyle>
          <a:p>
            <a:pPr>
              <a:defRPr/>
            </a:pPr>
            <a:fld id="{CDF0B82E-EBB9-45D1-B933-D37693069755}" type="datetimeFigureOut">
              <a:rPr lang="es-ES"/>
              <a:pPr>
                <a:defRPr/>
              </a:pPr>
              <a:t>13/12/2018</a:t>
            </a:fld>
            <a:endParaRPr lang="es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2"/>
          </p:nvPr>
        </p:nvSpPr>
        <p:spPr>
          <a:xfrm>
            <a:off x="0" y="9409701"/>
            <a:ext cx="2944486" cy="494762"/>
          </a:xfrm>
          <a:prstGeom prst="rect">
            <a:avLst/>
          </a:prstGeom>
        </p:spPr>
        <p:txBody>
          <a:bodyPr vert="horz" lIns="91573" tIns="45787" rIns="91573" bIns="45787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48496" y="9409701"/>
            <a:ext cx="2944486" cy="494762"/>
          </a:xfrm>
          <a:prstGeom prst="rect">
            <a:avLst/>
          </a:prstGeom>
        </p:spPr>
        <p:txBody>
          <a:bodyPr vert="horz" lIns="91573" tIns="45787" rIns="91573" bIns="45787" rtlCol="0" anchor="b"/>
          <a:lstStyle>
            <a:lvl1pPr algn="r">
              <a:defRPr sz="1200"/>
            </a:lvl1pPr>
          </a:lstStyle>
          <a:p>
            <a:pPr>
              <a:defRPr/>
            </a:pPr>
            <a:fld id="{9D05FC2E-03DD-4BA6-9BBA-993793C27BB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02606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486" cy="494762"/>
          </a:xfrm>
          <a:prstGeom prst="rect">
            <a:avLst/>
          </a:prstGeom>
        </p:spPr>
        <p:txBody>
          <a:bodyPr vert="horz" lIns="91573" tIns="45787" rIns="91573" bIns="45787" rtlCol="0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Contenidor de data 2"/>
          <p:cNvSpPr>
            <a:spLocks noGrp="1"/>
          </p:cNvSpPr>
          <p:nvPr>
            <p:ph type="dt" idx="1"/>
          </p:nvPr>
        </p:nvSpPr>
        <p:spPr>
          <a:xfrm>
            <a:off x="3848496" y="1"/>
            <a:ext cx="2944486" cy="494762"/>
          </a:xfrm>
          <a:prstGeom prst="rect">
            <a:avLst/>
          </a:prstGeom>
        </p:spPr>
        <p:txBody>
          <a:bodyPr vert="horz" lIns="91573" tIns="45787" rIns="91573" bIns="45787" rtlCol="0"/>
          <a:lstStyle>
            <a:lvl1pPr algn="r">
              <a:defRPr sz="1200"/>
            </a:lvl1pPr>
          </a:lstStyle>
          <a:p>
            <a:pPr>
              <a:defRPr/>
            </a:pPr>
            <a:fld id="{3354E627-E19A-4F23-98E1-32DA896E8405}" type="datetimeFigureOut">
              <a:rPr lang="es-ES"/>
              <a:pPr>
                <a:defRPr/>
              </a:pPr>
              <a:t>13/12/2018</a:t>
            </a:fld>
            <a:endParaRPr lang="es-ES"/>
          </a:p>
        </p:txBody>
      </p:sp>
      <p:sp>
        <p:nvSpPr>
          <p:cNvPr id="4" name="Contenidor d'imatge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3" tIns="45787" rIns="91573" bIns="45787" rtlCol="0" anchor="ctr"/>
          <a:lstStyle/>
          <a:p>
            <a:pPr lvl="0"/>
            <a:endParaRPr lang="es-ES" noProof="0"/>
          </a:p>
        </p:txBody>
      </p:sp>
      <p:sp>
        <p:nvSpPr>
          <p:cNvPr id="5" name="Contenidor de notes 4"/>
          <p:cNvSpPr>
            <a:spLocks noGrp="1"/>
          </p:cNvSpPr>
          <p:nvPr>
            <p:ph type="body" sz="quarter" idx="3"/>
          </p:nvPr>
        </p:nvSpPr>
        <p:spPr>
          <a:xfrm>
            <a:off x="679147" y="4704850"/>
            <a:ext cx="5436208" cy="4457470"/>
          </a:xfrm>
          <a:prstGeom prst="rect">
            <a:avLst/>
          </a:prstGeom>
        </p:spPr>
        <p:txBody>
          <a:bodyPr vert="horz" lIns="91573" tIns="45787" rIns="91573" bIns="45787" rtlCol="0">
            <a:normAutofit/>
          </a:bodyPr>
          <a:lstStyle/>
          <a:p>
            <a:pPr lvl="0"/>
            <a:r>
              <a:rPr lang="ca-ES" noProof="0" smtClean="0"/>
              <a:t>Feu clic aquí per editar els estils de text</a:t>
            </a:r>
          </a:p>
          <a:p>
            <a:pPr lvl="1"/>
            <a:r>
              <a:rPr lang="ca-ES" noProof="0" smtClean="0"/>
              <a:t>Segon nivell</a:t>
            </a:r>
          </a:p>
          <a:p>
            <a:pPr lvl="2"/>
            <a:r>
              <a:rPr lang="ca-ES" noProof="0" smtClean="0"/>
              <a:t>Tercer nivell</a:t>
            </a:r>
          </a:p>
          <a:p>
            <a:pPr lvl="3"/>
            <a:r>
              <a:rPr lang="ca-ES" noProof="0" smtClean="0"/>
              <a:t>Quart nivell</a:t>
            </a:r>
          </a:p>
          <a:p>
            <a:pPr lvl="4"/>
            <a:r>
              <a:rPr lang="ca-ES" noProof="0" smtClean="0"/>
              <a:t>Cinquè nivell</a:t>
            </a:r>
            <a:endParaRPr lang="es-ES" noProof="0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4"/>
          </p:nvPr>
        </p:nvSpPr>
        <p:spPr>
          <a:xfrm>
            <a:off x="0" y="9409701"/>
            <a:ext cx="2944486" cy="494762"/>
          </a:xfrm>
          <a:prstGeom prst="rect">
            <a:avLst/>
          </a:prstGeom>
        </p:spPr>
        <p:txBody>
          <a:bodyPr vert="horz" lIns="91573" tIns="45787" rIns="91573" bIns="45787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48496" y="9409701"/>
            <a:ext cx="2944486" cy="494762"/>
          </a:xfrm>
          <a:prstGeom prst="rect">
            <a:avLst/>
          </a:prstGeom>
        </p:spPr>
        <p:txBody>
          <a:bodyPr vert="horz" lIns="91573" tIns="45787" rIns="91573" bIns="45787" rtlCol="0" anchor="b"/>
          <a:lstStyle>
            <a:lvl1pPr algn="r">
              <a:defRPr sz="1200"/>
            </a:lvl1pPr>
          </a:lstStyle>
          <a:p>
            <a:pPr>
              <a:defRPr/>
            </a:pPr>
            <a:fld id="{927E7049-7D9D-47F6-874A-A5CDD2353A8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75024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defRPr/>
            </a:pPr>
            <a:endParaRPr lang="es-ES" sz="3200" b="1">
              <a:solidFill>
                <a:srgbClr val="993366"/>
              </a:solidFill>
            </a:endParaRPr>
          </a:p>
        </p:txBody>
      </p:sp>
      <p:pic>
        <p:nvPicPr>
          <p:cNvPr id="5" name="5 Imagen" descr="UPC-CEI-positiu-p3005-interior-blanc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14313" y="5454650"/>
            <a:ext cx="3317875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7 Imagen" descr="barra blava arrodonida.jpg"/>
          <p:cNvPicPr>
            <a:picLocks noChangeAspect="1"/>
          </p:cNvPicPr>
          <p:nvPr userDrawn="1"/>
        </p:nvPicPr>
        <p:blipFill>
          <a:blip r:embed="rId3"/>
          <a:srcRect t="40471" r="917"/>
          <a:stretch>
            <a:fillRect/>
          </a:stretch>
        </p:blipFill>
        <p:spPr bwMode="auto">
          <a:xfrm>
            <a:off x="714375" y="0"/>
            <a:ext cx="7643813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ítol 1"/>
          <p:cNvSpPr>
            <a:spLocks noGrp="1"/>
          </p:cNvSpPr>
          <p:nvPr>
            <p:ph type="title" hasCustomPrompt="1"/>
          </p:nvPr>
        </p:nvSpPr>
        <p:spPr>
          <a:xfrm>
            <a:off x="1857374" y="3971925"/>
            <a:ext cx="675640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lang="es-ES" sz="3600" b="1" kern="1200" dirty="0">
                <a:solidFill>
                  <a:srgbClr val="007DCC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 lvl="0"/>
            <a:r>
              <a:rPr lang="es-ES" dirty="0" err="1" smtClean="0"/>
              <a:t>Quis</a:t>
            </a:r>
            <a:r>
              <a:rPr lang="es-ES" dirty="0" smtClean="0"/>
              <a:t> </a:t>
            </a:r>
            <a:r>
              <a:rPr lang="es-ES" dirty="0" err="1" smtClean="0"/>
              <a:t>aute</a:t>
            </a:r>
            <a:r>
              <a:rPr lang="es-ES" dirty="0" smtClean="0"/>
              <a:t> iure</a:t>
            </a:r>
            <a:br>
              <a:rPr lang="es-ES" dirty="0" smtClean="0"/>
            </a:br>
            <a:r>
              <a:rPr lang="es-ES" dirty="0" err="1" smtClean="0"/>
              <a:t>reprehenderit</a:t>
            </a:r>
            <a:r>
              <a:rPr lang="es-ES" dirty="0" smtClean="0"/>
              <a:t> in </a:t>
            </a:r>
            <a:r>
              <a:rPr lang="es-ES" dirty="0" err="1" smtClean="0"/>
              <a:t>voluptate</a:t>
            </a:r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BÀSI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865933" y="1620000"/>
            <a:ext cx="7176062" cy="3806832"/>
          </a:xfrm>
        </p:spPr>
        <p:txBody>
          <a:bodyPr/>
          <a:lstStyle>
            <a:lvl1pPr>
              <a:buSzPct val="119000"/>
              <a:buFont typeface="Wingdings" pitchFamily="2" charset="2"/>
              <a:buChar char="§"/>
              <a:defRPr/>
            </a:lvl1pPr>
            <a:lvl3pPr>
              <a:buClr>
                <a:srgbClr val="007ABE"/>
              </a:buClr>
              <a:buSzPct val="90000"/>
              <a:buFont typeface="Courier New" pitchFamily="49" charset="0"/>
              <a:buChar char="o"/>
              <a:defRPr sz="1300"/>
            </a:lvl3pPr>
          </a:lstStyle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</p:txBody>
      </p:sp>
      <p:sp>
        <p:nvSpPr>
          <p:cNvPr id="7" name="Contenidor de contingut 2"/>
          <p:cNvSpPr>
            <a:spLocks noGrp="1"/>
          </p:cNvSpPr>
          <p:nvPr>
            <p:ph idx="13"/>
          </p:nvPr>
        </p:nvSpPr>
        <p:spPr>
          <a:xfrm>
            <a:off x="3214677" y="142852"/>
            <a:ext cx="4933591" cy="857256"/>
          </a:xfrm>
        </p:spPr>
        <p:txBody>
          <a:bodyPr/>
          <a:lstStyle>
            <a:lvl1pPr algn="r">
              <a:spcBef>
                <a:spcPts val="0"/>
              </a:spcBef>
              <a:buSzPct val="119000"/>
              <a:buFontTx/>
              <a:buNone/>
              <a:defRPr sz="2400" b="1"/>
            </a:lvl1pPr>
            <a:lvl3pPr>
              <a:buClr>
                <a:srgbClr val="007ABE"/>
              </a:buClr>
              <a:buSzPct val="90000"/>
              <a:buFont typeface="Courier New" pitchFamily="49" charset="0"/>
              <a:buChar char="o"/>
              <a:defRPr sz="1300"/>
            </a:lvl3pPr>
          </a:lstStyle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4"/>
          </p:nvPr>
        </p:nvSpPr>
        <p:spPr>
          <a:xfrm>
            <a:off x="865188" y="6245225"/>
            <a:ext cx="140335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0C267-812F-4BFD-8E44-9233EED4972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àgina eleme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57224" y="1142984"/>
            <a:ext cx="77724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865188" y="6245225"/>
            <a:ext cx="140335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023AB-4AF2-45DF-9B9F-0CA822A5E1D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897358" y="1071547"/>
            <a:ext cx="3357563" cy="5021278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buClr>
                <a:srgbClr val="007ABE"/>
              </a:buClr>
              <a:buSzPct val="90000"/>
              <a:buFont typeface="Courier New" pitchFamily="49" charset="0"/>
              <a:buChar char="o"/>
              <a:defRPr sz="13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741863" y="1071547"/>
            <a:ext cx="3359150" cy="5021278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buClr>
                <a:srgbClr val="007ABE"/>
              </a:buClr>
              <a:buSzPct val="90000"/>
              <a:buFont typeface="Courier New" pitchFamily="49" charset="0"/>
              <a:buChar char="o"/>
              <a:defRPr sz="13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950C5-D5F3-44CB-AAB6-B571E273D22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83941" y="1163646"/>
            <a:ext cx="3402307" cy="639762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rgbClr val="007AB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883941" y="2017721"/>
            <a:ext cx="3402307" cy="2411411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buClr>
                <a:srgbClr val="007ABE"/>
              </a:buClr>
              <a:buSzPct val="90000"/>
              <a:buFont typeface="Courier New" pitchFamily="49" charset="0"/>
              <a:buChar char="o"/>
              <a:defRPr sz="13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</p:txBody>
      </p:sp>
      <p:sp>
        <p:nvSpPr>
          <p:cNvPr id="12" name="Contenidor de text 2"/>
          <p:cNvSpPr>
            <a:spLocks noGrp="1"/>
          </p:cNvSpPr>
          <p:nvPr>
            <p:ph type="body" idx="13"/>
          </p:nvPr>
        </p:nvSpPr>
        <p:spPr>
          <a:xfrm>
            <a:off x="4714876" y="1163646"/>
            <a:ext cx="3402307" cy="639762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rgbClr val="007AB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13" name="Contenidor de contingut 3"/>
          <p:cNvSpPr>
            <a:spLocks noGrp="1"/>
          </p:cNvSpPr>
          <p:nvPr>
            <p:ph sz="half" idx="14"/>
          </p:nvPr>
        </p:nvSpPr>
        <p:spPr>
          <a:xfrm>
            <a:off x="4714876" y="2017721"/>
            <a:ext cx="3402307" cy="2411411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buClr>
                <a:srgbClr val="007ABE"/>
              </a:buClr>
              <a:buSzPct val="90000"/>
              <a:buFont typeface="Courier New" pitchFamily="49" charset="0"/>
              <a:buChar char="o"/>
              <a:defRPr sz="13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5"/>
          </p:nvPr>
        </p:nvSpPr>
        <p:spPr>
          <a:xfrm>
            <a:off x="884238" y="6245225"/>
            <a:ext cx="140335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9239C-A7D2-4929-A5C6-8C1C9B8F569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73668" y="1080000"/>
            <a:ext cx="3008313" cy="1162050"/>
          </a:xfrm>
          <a:prstGeom prst="rect">
            <a:avLst/>
          </a:prstGeom>
        </p:spPr>
        <p:txBody>
          <a:bodyPr anchor="t"/>
          <a:lstStyle>
            <a:lvl1pPr algn="l">
              <a:defRPr sz="1800" b="1"/>
            </a:lvl1pPr>
          </a:lstStyle>
          <a:p>
            <a:r>
              <a:rPr lang="ca-ES" smtClean="0"/>
              <a:t>Feu clic aquí per editar l'estil</a:t>
            </a:r>
            <a:endParaRPr lang="es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4214810" y="1080000"/>
            <a:ext cx="3857652" cy="4929222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buClr>
                <a:srgbClr val="007ABE"/>
              </a:buClr>
              <a:buSzPct val="90000"/>
              <a:buFont typeface="Courier New" pitchFamily="49" charset="0"/>
              <a:buChar char="o"/>
              <a:defRPr sz="1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873668" y="2305035"/>
            <a:ext cx="3008313" cy="3767172"/>
          </a:xfrm>
        </p:spPr>
        <p:txBody>
          <a:bodyPr/>
          <a:lstStyle>
            <a:lvl1pPr marL="0" indent="0"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865188" y="6245225"/>
            <a:ext cx="140335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0F35E-11F0-4DAF-8479-18B655356B6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ca-ES" smtClean="0"/>
              <a:t>Feu clic aquí per editar l'estil</a:t>
            </a:r>
            <a:endParaRPr lang="es-ES" dirty="0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1080000"/>
            <a:ext cx="5486400" cy="3513153"/>
          </a:xfrm>
        </p:spPr>
        <p:txBody>
          <a:bodyPr/>
          <a:lstStyle>
            <a:lvl1pPr marL="0" indent="0">
              <a:buNone/>
              <a:defRPr sz="31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a-ES" noProof="0" smtClean="0"/>
              <a:t>Feu clic a la icona per afegir una imatge</a:t>
            </a:r>
            <a:endParaRPr lang="es-ES" noProof="0" dirty="0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865188" y="6245225"/>
            <a:ext cx="140335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E3527-FF5F-4204-A586-8E870ACF538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ol horitzonta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1000100" y="1214422"/>
            <a:ext cx="7072338" cy="4878395"/>
          </a:xfrm>
        </p:spPr>
        <p:txBody>
          <a:bodyPr vert="eaVert"/>
          <a:lstStyle>
            <a:lvl3pPr>
              <a:buClr>
                <a:srgbClr val="007ABE"/>
              </a:buClr>
              <a:buSzPct val="90000"/>
              <a:buFont typeface="Courier New" pitchFamily="49" charset="0"/>
              <a:buChar char="o"/>
              <a:defRPr sz="1300"/>
            </a:lvl3pPr>
          </a:lstStyle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865188" y="6245225"/>
            <a:ext cx="140335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E8D17-7317-4B34-A84C-D7D177791D7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6938" y="1265238"/>
            <a:ext cx="7175500" cy="487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1"/>
            <a:endParaRPr lang="es-ES" smtClean="0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96938" y="6245225"/>
            <a:ext cx="14033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57438" y="6245225"/>
            <a:ext cx="42148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3688" y="6245225"/>
            <a:ext cx="15716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9B95A957-0255-4C67-A68B-9C20B8106C5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000125" y="0"/>
            <a:ext cx="7175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>
              <a:defRPr/>
            </a:pPr>
            <a:endParaRPr lang="es-ES" sz="2400" b="1" kern="0" dirty="0">
              <a:latin typeface="+mj-lt"/>
              <a:ea typeface="+mj-ea"/>
              <a:cs typeface="+mj-cs"/>
            </a:endParaRPr>
          </a:p>
        </p:txBody>
      </p:sp>
      <p:grpSp>
        <p:nvGrpSpPr>
          <p:cNvPr id="1031" name="10 Grupo"/>
          <p:cNvGrpSpPr>
            <a:grpSpLocks/>
          </p:cNvGrpSpPr>
          <p:nvPr/>
        </p:nvGrpSpPr>
        <p:grpSpPr bwMode="auto">
          <a:xfrm>
            <a:off x="427038" y="0"/>
            <a:ext cx="7859712" cy="1000125"/>
            <a:chOff x="427038" y="0"/>
            <a:chExt cx="7859712" cy="1000125"/>
          </a:xfrm>
        </p:grpSpPr>
        <p:pic>
          <p:nvPicPr>
            <p:cNvPr id="1032" name="8 Imagen" descr="barra blava arrodonida.jpg"/>
            <p:cNvPicPr>
              <a:picLocks noChangeAspect="1"/>
            </p:cNvPicPr>
            <p:nvPr userDrawn="1"/>
          </p:nvPicPr>
          <p:blipFill>
            <a:blip r:embed="rId10"/>
            <a:srcRect t="40471" r="917"/>
            <a:stretch>
              <a:fillRect/>
            </a:stretch>
          </p:blipFill>
          <p:spPr bwMode="auto">
            <a:xfrm>
              <a:off x="714375" y="0"/>
              <a:ext cx="7572375" cy="357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2" name="11 Conector recto"/>
            <p:cNvCxnSpPr/>
            <p:nvPr userDrawn="1"/>
          </p:nvCxnSpPr>
          <p:spPr>
            <a:xfrm>
              <a:off x="1000125" y="998538"/>
              <a:ext cx="7072313" cy="1587"/>
            </a:xfrm>
            <a:prstGeom prst="line">
              <a:avLst/>
            </a:prstGeom>
            <a:ln>
              <a:solidFill>
                <a:srgbClr val="007AB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34" name="5 Imagen" descr="UPC-CEI-positiu-p3005-interior-blanc.png"/>
            <p:cNvPicPr>
              <a:picLocks noChangeAspect="1"/>
            </p:cNvPicPr>
            <p:nvPr userDrawn="1"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27038" y="153988"/>
              <a:ext cx="2430462" cy="812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0" r:id="rId4"/>
    <p:sldLayoutId id="2147483744" r:id="rId5"/>
    <p:sldLayoutId id="2147483745" r:id="rId6"/>
    <p:sldLayoutId id="2147483746" r:id="rId7"/>
    <p:sldLayoutId id="2147483747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100">
          <a:solidFill>
            <a:srgbClr val="007ABE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00">
          <a:solidFill>
            <a:srgbClr val="007ABE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00">
          <a:solidFill>
            <a:srgbClr val="007ABE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00">
          <a:solidFill>
            <a:srgbClr val="007ABE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00">
          <a:solidFill>
            <a:srgbClr val="007ABE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1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1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1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1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7ABE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7ABE"/>
        </a:buClr>
        <a:buFont typeface="Arial" charset="0"/>
        <a:buChar char="•"/>
        <a:defRPr sz="1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7ABE"/>
        </a:buClr>
        <a:buFont typeface="Courier New" pitchFamily="49" charset="0"/>
        <a:buChar char="o"/>
        <a:defRPr sz="13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teltek.es/" TargetMode="External"/><Relationship Id="rId2" Type="http://schemas.openxmlformats.org/officeDocument/2006/relationships/hyperlink" Target="http://pumukit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CuadroTexto"/>
          <p:cNvSpPr txBox="1">
            <a:spLocks noChangeArrowheads="1"/>
          </p:cNvSpPr>
          <p:nvPr/>
        </p:nvSpPr>
        <p:spPr bwMode="auto">
          <a:xfrm rot="20700000">
            <a:off x="3317875" y="1512888"/>
            <a:ext cx="35004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s-ES" sz="4000" b="1" dirty="0">
                <a:solidFill>
                  <a:schemeClr val="bg1"/>
                </a:solidFill>
              </a:rPr>
              <a:t>EXEMPLE</a:t>
            </a:r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971600" y="1484784"/>
            <a:ext cx="7344816" cy="1831271"/>
          </a:xfrm>
        </p:spPr>
        <p:txBody>
          <a:bodyPr/>
          <a:lstStyle/>
          <a:p>
            <a:r>
              <a:rPr lang="es-ES" sz="5300" dirty="0" smtClean="0"/>
              <a:t>III CETIC </a:t>
            </a:r>
            <a:r>
              <a:rPr lang="es-ES" sz="5300" dirty="0" err="1" smtClean="0"/>
              <a:t>Audiovisuals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sz="2400" dirty="0" smtClean="0">
                <a:solidFill>
                  <a:schemeClr val="bg1">
                    <a:lumMod val="65000"/>
                  </a:schemeClr>
                </a:solidFill>
              </a:rPr>
              <a:t>13/12/2018</a:t>
            </a:r>
            <a:endParaRPr lang="es-ES" sz="2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ontingut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 err="1"/>
              <a:t>Autoenregistrament</a:t>
            </a:r>
            <a:r>
              <a:rPr lang="ca-ES" dirty="0"/>
              <a:t> (proposta desplegament servei)</a:t>
            </a:r>
          </a:p>
          <a:p>
            <a:pPr marL="0" indent="0">
              <a:buNone/>
            </a:pPr>
            <a:endParaRPr lang="ca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928254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ontingut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/>
              <a:t>Convocatòria Audiovisuals </a:t>
            </a:r>
            <a:endParaRPr lang="ca-ES" dirty="0" smtClean="0"/>
          </a:p>
          <a:p>
            <a:endParaRPr lang="ca-ES" dirty="0"/>
          </a:p>
          <a:p>
            <a:r>
              <a:rPr lang="ca-ES" dirty="0"/>
              <a:t>https://comunitats.upc.edu/audiovisuals/documents/documents-de-treball/proposta-convocatoria-produccio-audiovisual#/</a:t>
            </a:r>
            <a:endParaRPr lang="ca-ES" dirty="0"/>
          </a:p>
          <a:p>
            <a:endParaRPr lang="ca-ES" sz="1800" dirty="0" smtClean="0"/>
          </a:p>
          <a:p>
            <a:pPr lvl="1"/>
            <a:endParaRPr lang="ca-ES" sz="1800" dirty="0"/>
          </a:p>
          <a:p>
            <a:endParaRPr lang="ca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811265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Marcador de contenido"/>
          <p:cNvSpPr>
            <a:spLocks noGrp="1"/>
          </p:cNvSpPr>
          <p:nvPr>
            <p:ph idx="1"/>
          </p:nvPr>
        </p:nvSpPr>
        <p:spPr>
          <a:xfrm>
            <a:off x="865188" y="1619250"/>
            <a:ext cx="7177087" cy="3806825"/>
          </a:xfrm>
        </p:spPr>
        <p:txBody>
          <a:bodyPr/>
          <a:lstStyle/>
          <a:p>
            <a:r>
              <a:rPr lang="ca-ES" dirty="0" smtClean="0"/>
              <a:t>Videoteca</a:t>
            </a:r>
          </a:p>
          <a:p>
            <a:r>
              <a:rPr lang="ca-ES" dirty="0" smtClean="0"/>
              <a:t>Model de Servei de la Videoteca (Proposta)</a:t>
            </a:r>
          </a:p>
          <a:p>
            <a:r>
              <a:rPr lang="ca-ES" dirty="0" smtClean="0"/>
              <a:t>Tarifes audiovisuals + cobrament</a:t>
            </a:r>
          </a:p>
          <a:p>
            <a:r>
              <a:rPr lang="ca-ES" dirty="0" smtClean="0"/>
              <a:t>Peticions audiovisuals (set.-des.)</a:t>
            </a:r>
          </a:p>
          <a:p>
            <a:r>
              <a:rPr lang="ca-ES" dirty="0" smtClean="0"/>
              <a:t>Proposta Micro-</a:t>
            </a:r>
            <a:r>
              <a:rPr lang="ca-ES" dirty="0" err="1" smtClean="0"/>
              <a:t>site</a:t>
            </a:r>
            <a:r>
              <a:rPr lang="ca-ES" dirty="0" smtClean="0"/>
              <a:t> canal </a:t>
            </a:r>
            <a:r>
              <a:rPr lang="ca-ES" dirty="0" err="1" smtClean="0"/>
              <a:t>UPCtv</a:t>
            </a:r>
            <a:endParaRPr lang="ca-ES" dirty="0" smtClean="0"/>
          </a:p>
          <a:p>
            <a:r>
              <a:rPr lang="ca-ES" dirty="0" err="1" smtClean="0"/>
              <a:t>Autoenregistrament</a:t>
            </a:r>
            <a:r>
              <a:rPr lang="ca-ES" dirty="0" smtClean="0"/>
              <a:t> </a:t>
            </a:r>
            <a:r>
              <a:rPr lang="ca-ES" dirty="0" smtClean="0"/>
              <a:t>(proposta desplegament servei</a:t>
            </a:r>
            <a:r>
              <a:rPr lang="ca-ES" dirty="0" smtClean="0"/>
              <a:t>)</a:t>
            </a:r>
          </a:p>
          <a:p>
            <a:r>
              <a:rPr lang="ca-ES" dirty="0"/>
              <a:t>Convocatòria Audiovisuals </a:t>
            </a:r>
          </a:p>
          <a:p>
            <a:endParaRPr lang="ca-ES" dirty="0"/>
          </a:p>
        </p:txBody>
      </p:sp>
      <p:sp>
        <p:nvSpPr>
          <p:cNvPr id="9219" name="2 Marcador de contenido"/>
          <p:cNvSpPr>
            <a:spLocks noGrp="1"/>
          </p:cNvSpPr>
          <p:nvPr>
            <p:ph idx="13"/>
          </p:nvPr>
        </p:nvSpPr>
        <p:spPr>
          <a:xfrm>
            <a:off x="3233738" y="142875"/>
            <a:ext cx="4933950" cy="85725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s-ES" dirty="0" err="1" smtClean="0"/>
              <a:t>Ordre</a:t>
            </a:r>
            <a:r>
              <a:rPr lang="es-ES" dirty="0" smtClean="0"/>
              <a:t> del </a:t>
            </a:r>
            <a:r>
              <a:rPr lang="es-ES" dirty="0" err="1" smtClean="0"/>
              <a:t>dia</a:t>
            </a: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ontingut 1"/>
          <p:cNvSpPr>
            <a:spLocks noGrp="1"/>
          </p:cNvSpPr>
          <p:nvPr>
            <p:ph idx="1"/>
          </p:nvPr>
        </p:nvSpPr>
        <p:spPr>
          <a:xfrm>
            <a:off x="865933" y="1620000"/>
            <a:ext cx="7176062" cy="4473296"/>
          </a:xfrm>
        </p:spPr>
        <p:txBody>
          <a:bodyPr/>
          <a:lstStyle/>
          <a:p>
            <a:r>
              <a:rPr lang="ca-ES" dirty="0" smtClean="0"/>
              <a:t>Videoteca. Estat del projecte</a:t>
            </a:r>
          </a:p>
          <a:p>
            <a:endParaRPr lang="ca-ES" sz="1000" dirty="0" smtClean="0"/>
          </a:p>
          <a:p>
            <a:r>
              <a:rPr lang="ca-ES" sz="1800" dirty="0"/>
              <a:t>Grup de treball iniciat el 2015.</a:t>
            </a:r>
          </a:p>
          <a:p>
            <a:r>
              <a:rPr lang="ca-ES" sz="1800" dirty="0"/>
              <a:t>Es confirma l’ús de la plataforma </a:t>
            </a:r>
            <a:r>
              <a:rPr lang="ca-ES" sz="1800" u="sng" dirty="0" err="1">
                <a:hlinkClick r:id="rId2"/>
              </a:rPr>
              <a:t>Pumukit</a:t>
            </a:r>
            <a:r>
              <a:rPr lang="ca-ES" sz="1800" dirty="0"/>
              <a:t> pel desenvolupament del projecte d’implementació d’una nova videoteca per a la UPC.</a:t>
            </a:r>
          </a:p>
          <a:p>
            <a:r>
              <a:rPr lang="ca-ES" sz="1800" dirty="0"/>
              <a:t>Per a la seva implementació es comptarà durant l’any 2019 amb el suport de l’empresa </a:t>
            </a:r>
            <a:r>
              <a:rPr lang="ca-ES" sz="1800" u="sng" dirty="0" err="1">
                <a:hlinkClick r:id="rId3"/>
              </a:rPr>
              <a:t>Teltek</a:t>
            </a:r>
            <a:r>
              <a:rPr lang="ca-ES" sz="1800" dirty="0"/>
              <a:t>. </a:t>
            </a:r>
          </a:p>
          <a:p>
            <a:pPr lvl="1"/>
            <a:r>
              <a:rPr lang="ca-ES" sz="1800" dirty="0"/>
              <a:t>Es compta ja amb pressupost 2018 però cal preveure pressupost pel 2019.</a:t>
            </a:r>
          </a:p>
          <a:p>
            <a:r>
              <a:rPr lang="ca-ES" sz="1800" dirty="0"/>
              <a:t>Es preveu que posteriorment la UPC pugui desenvolupar el projecte d’una manera més autònoma.</a:t>
            </a:r>
          </a:p>
          <a:p>
            <a:r>
              <a:rPr lang="ca-ES" sz="1800" dirty="0"/>
              <a:t>Contactes amb UAB i UNED que ja utilitzen </a:t>
            </a:r>
            <a:r>
              <a:rPr lang="ca-ES" sz="1800" dirty="0" err="1"/>
              <a:t>Pumukit</a:t>
            </a:r>
            <a:r>
              <a:rPr lang="ca-ES" sz="1800" dirty="0"/>
              <a:t>.</a:t>
            </a:r>
          </a:p>
          <a:p>
            <a:r>
              <a:rPr lang="ca-ES" sz="1800" dirty="0"/>
              <a:t>Definició del model de servei entre els diferents “actors” que participen en el projecte.</a:t>
            </a:r>
          </a:p>
          <a:p>
            <a:pPr lvl="1"/>
            <a:endParaRPr lang="ca-ES" dirty="0" smtClean="0"/>
          </a:p>
          <a:p>
            <a:pPr lvl="1"/>
            <a:endParaRPr lang="ca-ES" dirty="0" smtClean="0"/>
          </a:p>
          <a:p>
            <a:pPr marL="800100" lvl="1"/>
            <a:endParaRPr lang="ca-ES" dirty="0" smtClean="0"/>
          </a:p>
        </p:txBody>
      </p:sp>
      <p:sp>
        <p:nvSpPr>
          <p:cNvPr id="3" name="Contenidor de contingut 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76020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ontingut 1"/>
          <p:cNvSpPr>
            <a:spLocks noGrp="1"/>
          </p:cNvSpPr>
          <p:nvPr>
            <p:ph idx="1"/>
          </p:nvPr>
        </p:nvSpPr>
        <p:spPr>
          <a:xfrm>
            <a:off x="865933" y="1620000"/>
            <a:ext cx="7176062" cy="5049360"/>
          </a:xfrm>
        </p:spPr>
        <p:txBody>
          <a:bodyPr/>
          <a:lstStyle/>
          <a:p>
            <a:r>
              <a:rPr lang="ca-ES" dirty="0" smtClean="0"/>
              <a:t>Videoteca. Estat del projecte</a:t>
            </a:r>
          </a:p>
          <a:p>
            <a:endParaRPr lang="ca-ES" sz="1100" dirty="0" smtClean="0"/>
          </a:p>
          <a:p>
            <a:r>
              <a:rPr lang="ca-ES" sz="1400" b="1" dirty="0" smtClean="0"/>
              <a:t>Fase </a:t>
            </a:r>
            <a:r>
              <a:rPr lang="ca-ES" sz="1400" b="1" dirty="0"/>
              <a:t>1 (gener-març) (pressupost 2018)</a:t>
            </a:r>
            <a:r>
              <a:rPr lang="ca-ES" sz="1400" dirty="0"/>
              <a:t>: </a:t>
            </a:r>
            <a:endParaRPr lang="ca-ES" sz="1400" dirty="0"/>
          </a:p>
          <a:p>
            <a:r>
              <a:rPr lang="ca-ES" sz="1400" dirty="0"/>
              <a:t>Desplegament sistema explotació i </a:t>
            </a:r>
            <a:r>
              <a:rPr lang="ca-ES" sz="1400" dirty="0" err="1"/>
              <a:t>pre</a:t>
            </a:r>
            <a:r>
              <a:rPr lang="ca-ES" sz="1400" dirty="0"/>
              <a:t>, personalització bàsica, integració bàsica </a:t>
            </a:r>
            <a:r>
              <a:rPr lang="ca-ES" sz="1400" dirty="0" err="1"/>
              <a:t>youtube</a:t>
            </a:r>
            <a:r>
              <a:rPr lang="ca-ES" sz="1400" dirty="0"/>
              <a:t>, integració en monitorització i </a:t>
            </a:r>
            <a:r>
              <a:rPr lang="ca-ES" sz="1400" dirty="0" err="1"/>
              <a:t>backup</a:t>
            </a:r>
            <a:r>
              <a:rPr lang="ca-ES" sz="1400" dirty="0"/>
              <a:t>. </a:t>
            </a:r>
          </a:p>
          <a:p>
            <a:r>
              <a:rPr lang="ca-ES" sz="1400" dirty="0"/>
              <a:t>Personalització avançada, estructura de dades múltiples arbres, integració </a:t>
            </a:r>
            <a:r>
              <a:rPr lang="ca-ES" sz="1400" dirty="0" err="1"/>
              <a:t>streaming</a:t>
            </a:r>
            <a:r>
              <a:rPr lang="ca-ES" sz="1400" dirty="0"/>
              <a:t> i canals directes, integració avançada </a:t>
            </a:r>
            <a:r>
              <a:rPr lang="ca-ES" sz="1400" dirty="0" err="1"/>
              <a:t>youtube</a:t>
            </a:r>
            <a:r>
              <a:rPr lang="ca-ES" sz="1400" dirty="0"/>
              <a:t>. </a:t>
            </a:r>
          </a:p>
          <a:p>
            <a:r>
              <a:rPr lang="ca-ES" sz="1400" dirty="0"/>
              <a:t>Desenvolupament API d'ingesta (substitueix la importació dels </a:t>
            </a:r>
            <a:r>
              <a:rPr lang="ca-ES" sz="1400" dirty="0" err="1"/>
              <a:t>repositoris</a:t>
            </a:r>
            <a:r>
              <a:rPr lang="ca-ES" sz="1400" dirty="0"/>
              <a:t>, que es preveu molt costosa, especialment en el cas de </a:t>
            </a:r>
            <a:r>
              <a:rPr lang="ca-ES" sz="1400" dirty="0" err="1"/>
              <a:t>Plone</a:t>
            </a:r>
            <a:r>
              <a:rPr lang="ca-ES" sz="1400" dirty="0"/>
              <a:t>).</a:t>
            </a:r>
          </a:p>
          <a:p>
            <a:r>
              <a:rPr lang="ca-ES" sz="1400" dirty="0"/>
              <a:t>Llicència </a:t>
            </a:r>
            <a:r>
              <a:rPr lang="ca-ES" sz="1400" dirty="0" err="1"/>
              <a:t>Wowza</a:t>
            </a:r>
            <a:r>
              <a:rPr lang="ca-ES" sz="1400" dirty="0"/>
              <a:t> (servei de </a:t>
            </a:r>
            <a:r>
              <a:rPr lang="ca-ES" sz="1400" dirty="0" err="1"/>
              <a:t>streaming</a:t>
            </a:r>
            <a:r>
              <a:rPr lang="ca-ES" sz="1400" dirty="0"/>
              <a:t>) i instal·lació.</a:t>
            </a:r>
            <a:r>
              <a:rPr lang="ca-ES" sz="1400" b="1" dirty="0"/>
              <a:t> </a:t>
            </a:r>
            <a:endParaRPr lang="ca-ES" sz="1400" b="1" dirty="0" smtClean="0"/>
          </a:p>
          <a:p>
            <a:endParaRPr lang="ca-ES" sz="1400" dirty="0"/>
          </a:p>
          <a:p>
            <a:r>
              <a:rPr lang="ca-ES" sz="1400" b="1" dirty="0"/>
              <a:t>Fase 2 (pressupost 2019):</a:t>
            </a:r>
            <a:endParaRPr lang="ca-ES" sz="1400" dirty="0"/>
          </a:p>
          <a:p>
            <a:r>
              <a:rPr lang="ca-ES" sz="1400" dirty="0"/>
              <a:t>Micro-</a:t>
            </a:r>
            <a:r>
              <a:rPr lang="ca-ES" sz="1400" dirty="0" err="1"/>
              <a:t>Sites</a:t>
            </a:r>
            <a:r>
              <a:rPr lang="ca-ES" sz="1400" dirty="0"/>
              <a:t>: veure la viabilitat de començar per </a:t>
            </a:r>
            <a:r>
              <a:rPr lang="ca-ES" sz="1400" dirty="0" err="1"/>
              <a:t>UPCtv</a:t>
            </a:r>
            <a:r>
              <a:rPr lang="ca-ES" sz="1400" dirty="0"/>
              <a:t> i fins a 3 micro-</a:t>
            </a:r>
            <a:r>
              <a:rPr lang="ca-ES" sz="1400" dirty="0" err="1"/>
              <a:t>sites</a:t>
            </a:r>
            <a:r>
              <a:rPr lang="ca-ES" sz="1400" dirty="0"/>
              <a:t> més. </a:t>
            </a:r>
          </a:p>
          <a:p>
            <a:r>
              <a:rPr lang="ca-ES" sz="1400" dirty="0"/>
              <a:t>2 sessions de formació de 7h/sessió (administradors i gestors continguts). </a:t>
            </a:r>
          </a:p>
          <a:p>
            <a:r>
              <a:rPr lang="ca-ES" sz="1400" dirty="0"/>
              <a:t>Integració </a:t>
            </a:r>
            <a:r>
              <a:rPr lang="ca-ES" sz="1400" dirty="0" err="1"/>
              <a:t>Adas</a:t>
            </a:r>
            <a:r>
              <a:rPr lang="ca-ES" sz="1400" dirty="0"/>
              <a:t> - nou sistema d’identitat UPC.</a:t>
            </a:r>
          </a:p>
          <a:p>
            <a:r>
              <a:rPr lang="ca-ES" sz="1400" dirty="0"/>
              <a:t>Integració </a:t>
            </a:r>
            <a:r>
              <a:rPr lang="ca-ES" sz="1400" dirty="0" err="1"/>
              <a:t>Moodle</a:t>
            </a:r>
            <a:r>
              <a:rPr lang="ca-ES" sz="1400" dirty="0"/>
              <a:t> - campus virtual UPC.</a:t>
            </a:r>
          </a:p>
          <a:p>
            <a:r>
              <a:rPr lang="ca-ES" sz="1400" dirty="0"/>
              <a:t>Suport:  2 opcions "</a:t>
            </a:r>
            <a:r>
              <a:rPr lang="ca-ES" sz="1400" dirty="0" err="1"/>
              <a:t>advanced</a:t>
            </a:r>
            <a:r>
              <a:rPr lang="ca-ES" sz="1400" dirty="0"/>
              <a:t>" o "</a:t>
            </a:r>
            <a:r>
              <a:rPr lang="ca-ES" sz="1400" dirty="0" err="1"/>
              <a:t>gestión</a:t>
            </a:r>
            <a:r>
              <a:rPr lang="ca-ES" sz="1400" dirty="0"/>
              <a:t> remota completa" (inclou 1 actualització </a:t>
            </a:r>
            <a:r>
              <a:rPr lang="ca-ES" sz="1400" dirty="0" err="1"/>
              <a:t>minor</a:t>
            </a:r>
            <a:r>
              <a:rPr lang="ca-ES" sz="1400" dirty="0"/>
              <a:t>/any, i 24x7).</a:t>
            </a:r>
          </a:p>
          <a:p>
            <a:r>
              <a:rPr lang="ca-ES" sz="1400" dirty="0"/>
              <a:t>50h hores de desenvolupament i consultoria (recomanen fer 100h el primer any). </a:t>
            </a:r>
          </a:p>
          <a:p>
            <a:pPr lvl="1"/>
            <a:endParaRPr lang="ca-ES" dirty="0" smtClean="0"/>
          </a:p>
          <a:p>
            <a:pPr lvl="1"/>
            <a:endParaRPr lang="ca-ES" dirty="0" smtClean="0"/>
          </a:p>
          <a:p>
            <a:pPr marL="800100" lvl="1"/>
            <a:endParaRPr lang="ca-ES" dirty="0" smtClean="0"/>
          </a:p>
        </p:txBody>
      </p:sp>
      <p:sp>
        <p:nvSpPr>
          <p:cNvPr id="3" name="Contenidor de contingut 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23161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ontingut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/>
              <a:t>Model de Servei de la Videoteca (Proposta</a:t>
            </a:r>
            <a:r>
              <a:rPr lang="ca-ES" dirty="0" smtClean="0"/>
              <a:t>)</a:t>
            </a:r>
            <a:endParaRPr lang="ca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63524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ontingut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/>
              <a:t>Tarifes audiovisuals + </a:t>
            </a:r>
            <a:r>
              <a:rPr lang="ca-ES" dirty="0" smtClean="0"/>
              <a:t>cobrament</a:t>
            </a:r>
          </a:p>
          <a:p>
            <a:pPr lvl="1"/>
            <a:r>
              <a:rPr lang="ca-ES" dirty="0" smtClean="0"/>
              <a:t>Document Tarifes</a:t>
            </a:r>
          </a:p>
          <a:p>
            <a:pPr lvl="1"/>
            <a:r>
              <a:rPr lang="ca-ES" dirty="0" smtClean="0"/>
              <a:t>Proposta</a:t>
            </a:r>
            <a:endParaRPr lang="ca-ES" dirty="0"/>
          </a:p>
          <a:p>
            <a:endParaRPr lang="ca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56777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ontingut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 smtClean="0"/>
              <a:t>Proposta cobrament</a:t>
            </a:r>
          </a:p>
          <a:p>
            <a:pPr marL="0" indent="0" algn="ctr">
              <a:buNone/>
            </a:pPr>
            <a:r>
              <a:rPr lang="ca-ES" sz="1600" dirty="0" smtClean="0"/>
              <a:t>75% Centre Producció (CP)  - 25 % Serveis Audiovisuals</a:t>
            </a:r>
          </a:p>
          <a:p>
            <a:pPr marL="0" indent="0" algn="ctr">
              <a:buNone/>
            </a:pPr>
            <a:endParaRPr lang="ca-ES" sz="1600" dirty="0"/>
          </a:p>
          <a:p>
            <a:pPr lvl="1"/>
            <a:r>
              <a:rPr lang="ca-ES" sz="1400" dirty="0" smtClean="0"/>
              <a:t>Es crearà una partida dintre del pressupost de l’Àrea TIC específica per a Serveis Audiovisuals</a:t>
            </a:r>
          </a:p>
          <a:p>
            <a:pPr lvl="2"/>
            <a:r>
              <a:rPr lang="ca-ES" sz="1100" dirty="0" smtClean="0"/>
              <a:t>Opció 1: CP fa TR amb dos línies (opció preferible)</a:t>
            </a:r>
          </a:p>
          <a:p>
            <a:pPr lvl="2"/>
            <a:r>
              <a:rPr lang="ca-ES" sz="1100" dirty="0" smtClean="0"/>
              <a:t>Opció 2: SA fa TR amb dos línies </a:t>
            </a:r>
          </a:p>
          <a:p>
            <a:pPr lvl="1"/>
            <a:r>
              <a:rPr lang="ca-ES" sz="1400" dirty="0"/>
              <a:t>TR cada cop que finalitza un projecte o trimestral </a:t>
            </a:r>
          </a:p>
          <a:p>
            <a:pPr lvl="1"/>
            <a:r>
              <a:rPr lang="ca-ES" sz="1400" dirty="0"/>
              <a:t>Cobraments dels projectes fins a novembre</a:t>
            </a:r>
          </a:p>
          <a:p>
            <a:pPr lvl="1"/>
            <a:r>
              <a:rPr lang="ca-ES" sz="1400" dirty="0"/>
              <a:t>Informe de l’estat de la partida a finals any per avaluar compres / inversió per al SA</a:t>
            </a:r>
            <a:br>
              <a:rPr lang="ca-ES" sz="1400" dirty="0"/>
            </a:br>
            <a:endParaRPr lang="ca-ES" sz="1400" dirty="0"/>
          </a:p>
          <a:p>
            <a:pPr lvl="1"/>
            <a:r>
              <a:rPr lang="ca-ES" sz="1400" dirty="0"/>
              <a:t>Despeses imputables a aquesta partida de SA: videoteca, viatges, inscripcions congressos, dietes....</a:t>
            </a:r>
          </a:p>
          <a:p>
            <a:pPr marL="457200" lvl="1" indent="0">
              <a:buNone/>
            </a:pPr>
            <a:endParaRPr lang="ca-ES" dirty="0"/>
          </a:p>
          <a:p>
            <a:pPr lvl="1"/>
            <a:endParaRPr lang="ca-ES" dirty="0" smtClean="0"/>
          </a:p>
          <a:p>
            <a:pPr lvl="1"/>
            <a:endParaRPr lang="ca-ES" dirty="0"/>
          </a:p>
          <a:p>
            <a:pPr lvl="1"/>
            <a:endParaRPr lang="ca-ES" dirty="0"/>
          </a:p>
          <a:p>
            <a:endParaRPr lang="ca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695604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ontingut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/>
              <a:t>Peticions </a:t>
            </a:r>
            <a:r>
              <a:rPr lang="ca-ES" dirty="0" smtClean="0"/>
              <a:t>audiovisuals Fase Pilot </a:t>
            </a:r>
            <a:r>
              <a:rPr lang="ca-ES" dirty="0"/>
              <a:t>(set.-des</a:t>
            </a:r>
            <a:r>
              <a:rPr lang="ca-ES" dirty="0" smtClean="0"/>
              <a:t>.) </a:t>
            </a:r>
            <a:r>
              <a:rPr lang="ca-ES" dirty="0" smtClean="0"/>
              <a:t>RESUM</a:t>
            </a:r>
            <a:endParaRPr lang="ca-ES" dirty="0" smtClean="0"/>
          </a:p>
          <a:p>
            <a:pPr lvl="1"/>
            <a:r>
              <a:rPr lang="ca-ES" sz="1800" dirty="0" smtClean="0"/>
              <a:t>5 peticions via formulari. Tots contactats</a:t>
            </a:r>
          </a:p>
          <a:p>
            <a:pPr lvl="1"/>
            <a:endParaRPr lang="ca-ES" sz="1800" dirty="0" smtClean="0"/>
          </a:p>
          <a:p>
            <a:r>
              <a:rPr lang="ca-ES" sz="1800" b="1" dirty="0" smtClean="0"/>
              <a:t>Estat de les sol·licituds</a:t>
            </a:r>
          </a:p>
          <a:p>
            <a:endParaRPr lang="ca-ES" dirty="0"/>
          </a:p>
          <a:p>
            <a:pPr marL="0" indent="0">
              <a:buNone/>
            </a:pPr>
            <a:endParaRPr lang="ca-ES" dirty="0" smtClean="0"/>
          </a:p>
          <a:p>
            <a:pPr marL="0" indent="0">
              <a:buNone/>
            </a:pPr>
            <a:endParaRPr lang="ca-ES" dirty="0"/>
          </a:p>
        </p:txBody>
      </p:sp>
      <p:graphicFrame>
        <p:nvGraphicFramePr>
          <p:cNvPr id="4" name="Contenidor de contingut 3"/>
          <p:cNvGraphicFramePr>
            <a:graphicFrameLocks noGrp="1"/>
          </p:cNvGraphicFramePr>
          <p:nvPr>
            <p:ph idx="13"/>
            <p:extLst>
              <p:ext uri="{D42A27DB-BD31-4B8C-83A1-F6EECF244321}">
                <p14:modId xmlns:p14="http://schemas.microsoft.com/office/powerpoint/2010/main" val="4288072172"/>
              </p:ext>
            </p:extLst>
          </p:nvPr>
        </p:nvGraphicFramePr>
        <p:xfrm>
          <a:off x="421518" y="2996952"/>
          <a:ext cx="8398954" cy="3585388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982130">
                  <a:extLst>
                    <a:ext uri="{9D8B030D-6E8A-4147-A177-3AD203B41FA5}">
                      <a16:colId xmlns:a16="http://schemas.microsoft.com/office/drawing/2014/main" val="1614286584"/>
                    </a:ext>
                  </a:extLst>
                </a:gridCol>
                <a:gridCol w="1144888">
                  <a:extLst>
                    <a:ext uri="{9D8B030D-6E8A-4147-A177-3AD203B41FA5}">
                      <a16:colId xmlns:a16="http://schemas.microsoft.com/office/drawing/2014/main" val="502757974"/>
                    </a:ext>
                  </a:extLst>
                </a:gridCol>
                <a:gridCol w="1252450">
                  <a:extLst>
                    <a:ext uri="{9D8B030D-6E8A-4147-A177-3AD203B41FA5}">
                      <a16:colId xmlns:a16="http://schemas.microsoft.com/office/drawing/2014/main" val="3572863445"/>
                    </a:ext>
                  </a:extLst>
                </a:gridCol>
                <a:gridCol w="789940">
                  <a:extLst>
                    <a:ext uri="{9D8B030D-6E8A-4147-A177-3AD203B41FA5}">
                      <a16:colId xmlns:a16="http://schemas.microsoft.com/office/drawing/2014/main" val="120834236"/>
                    </a:ext>
                  </a:extLst>
                </a:gridCol>
                <a:gridCol w="1249091">
                  <a:extLst>
                    <a:ext uri="{9D8B030D-6E8A-4147-A177-3AD203B41FA5}">
                      <a16:colId xmlns:a16="http://schemas.microsoft.com/office/drawing/2014/main" val="4229147993"/>
                    </a:ext>
                  </a:extLst>
                </a:gridCol>
                <a:gridCol w="730739">
                  <a:extLst>
                    <a:ext uri="{9D8B030D-6E8A-4147-A177-3AD203B41FA5}">
                      <a16:colId xmlns:a16="http://schemas.microsoft.com/office/drawing/2014/main" val="3483451898"/>
                    </a:ext>
                  </a:extLst>
                </a:gridCol>
                <a:gridCol w="1124859">
                  <a:extLst>
                    <a:ext uri="{9D8B030D-6E8A-4147-A177-3AD203B41FA5}">
                      <a16:colId xmlns:a16="http://schemas.microsoft.com/office/drawing/2014/main" val="4221476056"/>
                    </a:ext>
                  </a:extLst>
                </a:gridCol>
                <a:gridCol w="1124857">
                  <a:extLst>
                    <a:ext uri="{9D8B030D-6E8A-4147-A177-3AD203B41FA5}">
                      <a16:colId xmlns:a16="http://schemas.microsoft.com/office/drawing/2014/main" val="88464500"/>
                    </a:ext>
                  </a:extLst>
                </a:gridCol>
              </a:tblGrid>
              <a:tr h="470902">
                <a:tc>
                  <a:txBody>
                    <a:bodyPr/>
                    <a:lstStyle/>
                    <a:p>
                      <a:r>
                        <a:rPr lang="ca-ES" sz="1050" dirty="0" smtClean="0"/>
                        <a:t>Sol·licitant</a:t>
                      </a:r>
                      <a:endParaRPr lang="ca-E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050" dirty="0" smtClean="0"/>
                        <a:t>Unitat</a:t>
                      </a:r>
                      <a:endParaRPr lang="ca-E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050" dirty="0" smtClean="0"/>
                        <a:t>Tipus de Servei</a:t>
                      </a:r>
                      <a:endParaRPr lang="ca-E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050" dirty="0" smtClean="0"/>
                        <a:t>Assignat</a:t>
                      </a:r>
                      <a:endParaRPr lang="ca-E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050" dirty="0" smtClean="0"/>
                        <a:t>Col·laboració amb</a:t>
                      </a:r>
                      <a:endParaRPr lang="ca-E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050" dirty="0" smtClean="0"/>
                        <a:t>Tarifa</a:t>
                      </a:r>
                      <a:endParaRPr lang="ca-E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050" dirty="0" smtClean="0"/>
                        <a:t>Estat del projecte</a:t>
                      </a:r>
                      <a:endParaRPr lang="ca-E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050" dirty="0" smtClean="0"/>
                        <a:t>Comentaris</a:t>
                      </a:r>
                      <a:endParaRPr lang="ca-E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6954313"/>
                  </a:ext>
                </a:extLst>
              </a:tr>
              <a:tr h="470902">
                <a:tc>
                  <a:txBody>
                    <a:bodyPr/>
                    <a:lstStyle/>
                    <a:p>
                      <a:r>
                        <a:rPr lang="ca-ES" sz="1000" dirty="0" smtClean="0"/>
                        <a:t>David</a:t>
                      </a:r>
                      <a:r>
                        <a:rPr lang="ca-ES" sz="1000" baseline="0" dirty="0" smtClean="0"/>
                        <a:t> </a:t>
                      </a:r>
                      <a:r>
                        <a:rPr lang="ca-ES" sz="1000" baseline="0" dirty="0" err="1" smtClean="0"/>
                        <a:t>Raya</a:t>
                      </a:r>
                      <a:endParaRPr lang="ca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000" dirty="0" smtClean="0"/>
                        <a:t>UTG VILANOVA</a:t>
                      </a:r>
                      <a:endParaRPr lang="ca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000" dirty="0" smtClean="0"/>
                        <a:t>Assessorament</a:t>
                      </a:r>
                      <a:endParaRPr lang="ca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000" dirty="0" smtClean="0"/>
                        <a:t>SC</a:t>
                      </a:r>
                      <a:endParaRPr lang="ca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000" dirty="0" smtClean="0"/>
                        <a:t>LISA</a:t>
                      </a:r>
                      <a:endParaRPr lang="ca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000" dirty="0" smtClean="0"/>
                        <a:t>(1)</a:t>
                      </a:r>
                    </a:p>
                    <a:p>
                      <a:endParaRPr lang="ca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000" dirty="0" smtClean="0"/>
                        <a:t>Contactat.</a:t>
                      </a:r>
                      <a:r>
                        <a:rPr lang="ca-ES" sz="1000" baseline="0" dirty="0" smtClean="0"/>
                        <a:t> Reunió en breu</a:t>
                      </a:r>
                      <a:endParaRPr lang="ca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1653099"/>
                  </a:ext>
                </a:extLst>
              </a:tr>
              <a:tr h="930404">
                <a:tc>
                  <a:txBody>
                    <a:bodyPr/>
                    <a:lstStyle/>
                    <a:p>
                      <a:r>
                        <a:rPr lang="ca-ES" sz="1000" dirty="0" smtClean="0"/>
                        <a:t>Elena López</a:t>
                      </a:r>
                      <a:endParaRPr lang="ca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000" dirty="0" smtClean="0"/>
                        <a:t>ENTEL</a:t>
                      </a:r>
                      <a:endParaRPr lang="ca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000" dirty="0" smtClean="0"/>
                        <a:t>Gravació </a:t>
                      </a:r>
                      <a:r>
                        <a:rPr lang="ca-ES" sz="1000" dirty="0" smtClean="0"/>
                        <a:t>classes</a:t>
                      </a:r>
                      <a:endParaRPr lang="ca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000" dirty="0" smtClean="0"/>
                        <a:t>LISA</a:t>
                      </a:r>
                      <a:endParaRPr lang="ca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000" dirty="0" smtClean="0"/>
                        <a:t>(2) 532,80€</a:t>
                      </a:r>
                      <a:br>
                        <a:rPr lang="ca-ES" sz="1000" dirty="0" smtClean="0"/>
                      </a:br>
                      <a:r>
                        <a:rPr lang="ca-ES" sz="1000" dirty="0" smtClean="0"/>
                        <a:t/>
                      </a:r>
                      <a:br>
                        <a:rPr lang="ca-ES" sz="1000" dirty="0" smtClean="0"/>
                      </a:br>
                      <a:r>
                        <a:rPr lang="ca-ES" sz="1000" dirty="0" smtClean="0"/>
                        <a:t>Projecte Europeu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000" dirty="0" smtClean="0"/>
                        <a:t>Finalitzat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000" dirty="0" smtClean="0"/>
                        <a:t>Servei fora SA 1a </a:t>
                      </a:r>
                      <a:r>
                        <a:rPr lang="ca-ES" sz="1000" dirty="0" smtClean="0"/>
                        <a:t>Fase. Cobrament gener 2019</a:t>
                      </a:r>
                      <a:endParaRPr lang="ca-E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3942181"/>
                  </a:ext>
                </a:extLst>
              </a:tr>
              <a:tr h="551981">
                <a:tc>
                  <a:txBody>
                    <a:bodyPr/>
                    <a:lstStyle/>
                    <a:p>
                      <a:r>
                        <a:rPr lang="ca-ES" sz="1000" dirty="0" smtClean="0"/>
                        <a:t>Oriol Boix</a:t>
                      </a:r>
                      <a:endParaRPr lang="ca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000" dirty="0" smtClean="0"/>
                        <a:t>Departament d'Enginyeria Elèctrica</a:t>
                      </a:r>
                      <a:endParaRPr lang="ca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000" dirty="0" smtClean="0"/>
                        <a:t>Vídeo </a:t>
                      </a:r>
                      <a:r>
                        <a:rPr lang="ca-ES" sz="1000" dirty="0" smtClean="0"/>
                        <a:t>a la carta (</a:t>
                      </a:r>
                      <a:r>
                        <a:rPr lang="ca-ES" sz="1000" dirty="0" err="1" smtClean="0"/>
                        <a:t>MediaMOOC</a:t>
                      </a:r>
                      <a:r>
                        <a:rPr lang="ca-ES" sz="1000" dirty="0" smtClean="0"/>
                        <a:t>)</a:t>
                      </a:r>
                      <a:endParaRPr lang="ca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000" dirty="0" smtClean="0"/>
                        <a:t>LISA</a:t>
                      </a:r>
                      <a:endParaRPr lang="ca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000" dirty="0" smtClean="0"/>
                        <a:t>Camins,</a:t>
                      </a:r>
                      <a:r>
                        <a:rPr lang="ca-ES" sz="1000" baseline="0" dirty="0" smtClean="0"/>
                        <a:t> </a:t>
                      </a:r>
                      <a:r>
                        <a:rPr lang="ca-ES" sz="1000" dirty="0" smtClean="0"/>
                        <a:t>SC i Delegat del rector (</a:t>
                      </a:r>
                      <a:r>
                        <a:rPr lang="ca-ES" sz="1000" dirty="0" err="1" smtClean="0"/>
                        <a:t>Sisco</a:t>
                      </a:r>
                      <a:r>
                        <a:rPr lang="ca-ES" sz="1000" dirty="0" smtClean="0"/>
                        <a:t> Vallverdú)</a:t>
                      </a:r>
                      <a:endParaRPr lang="ca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000" dirty="0" smtClean="0"/>
                        <a:t>(1)</a:t>
                      </a:r>
                      <a:endParaRPr lang="ca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000" dirty="0" smtClean="0"/>
                        <a:t>Contactat, inici prototip projecte</a:t>
                      </a:r>
                      <a:endParaRPr lang="ca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1644431"/>
                  </a:ext>
                </a:extLst>
              </a:tr>
              <a:tr h="609218">
                <a:tc>
                  <a:txBody>
                    <a:bodyPr/>
                    <a:lstStyle/>
                    <a:p>
                      <a:r>
                        <a:rPr lang="ca-ES" sz="1000" dirty="0" smtClean="0"/>
                        <a:t>Antonio </a:t>
                      </a:r>
                      <a:r>
                        <a:rPr lang="ca-ES" sz="1000" dirty="0" err="1" smtClean="0"/>
                        <a:t>Cañabate</a:t>
                      </a:r>
                      <a:endParaRPr lang="ca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000" dirty="0" smtClean="0"/>
                        <a:t>Departament</a:t>
                      </a:r>
                      <a:r>
                        <a:rPr lang="ca-ES" sz="1000" dirty="0" smtClean="0"/>
                        <a:t> d'Organització d'Empreses</a:t>
                      </a:r>
                      <a:endParaRPr lang="ca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000" dirty="0" smtClean="0"/>
                        <a:t>Vídeo a la carta </a:t>
                      </a:r>
                      <a:r>
                        <a:rPr lang="ca-ES" sz="1000" dirty="0" smtClean="0"/>
                        <a:t>(Difusió </a:t>
                      </a:r>
                      <a:r>
                        <a:rPr lang="ca-ES" sz="1000" dirty="0" smtClean="0"/>
                        <a:t>doctorats</a:t>
                      </a:r>
                      <a:r>
                        <a:rPr lang="ca-ES" sz="1000" baseline="0" dirty="0" smtClean="0"/>
                        <a:t> industrials)</a:t>
                      </a:r>
                      <a:endParaRPr lang="ca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000" dirty="0" smtClean="0"/>
                        <a:t>LISA</a:t>
                      </a:r>
                      <a:endParaRPr lang="ca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000" dirty="0" smtClean="0"/>
                        <a:t>SC</a:t>
                      </a:r>
                      <a:endParaRPr lang="ca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000" dirty="0" smtClean="0"/>
                        <a:t>(2) </a:t>
                      </a:r>
                      <a:br>
                        <a:rPr lang="ca-ES" sz="1000" dirty="0" smtClean="0"/>
                      </a:br>
                      <a:r>
                        <a:rPr lang="ca-ES" sz="1000" dirty="0" smtClean="0"/>
                        <a:t>295,50€</a:t>
                      </a:r>
                      <a:endParaRPr lang="ca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000" dirty="0" smtClean="0"/>
                        <a:t>En producció</a:t>
                      </a:r>
                      <a:endParaRPr lang="ca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000" dirty="0" smtClean="0"/>
                        <a:t>Cobrament gener 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247850"/>
                  </a:ext>
                </a:extLst>
              </a:tr>
              <a:tr h="551981">
                <a:tc>
                  <a:txBody>
                    <a:bodyPr/>
                    <a:lstStyle/>
                    <a:p>
                      <a:r>
                        <a:rPr lang="ca-ES" sz="1000" dirty="0" smtClean="0"/>
                        <a:t>Cristina </a:t>
                      </a:r>
                      <a:r>
                        <a:rPr lang="ca-ES" sz="1000" dirty="0" err="1" smtClean="0"/>
                        <a:t>Dantard</a:t>
                      </a:r>
                      <a:endParaRPr lang="ca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000" dirty="0" smtClean="0"/>
                        <a:t>ÀREA TIC</a:t>
                      </a:r>
                      <a:endParaRPr lang="ca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000" dirty="0" smtClean="0"/>
                        <a:t>Vídeo a la carta (</a:t>
                      </a:r>
                      <a:r>
                        <a:rPr lang="ca-ES" sz="1000" dirty="0" err="1" smtClean="0"/>
                        <a:t>MediaTUTORIAL</a:t>
                      </a:r>
                      <a:r>
                        <a:rPr lang="ca-ES" sz="1000" dirty="0" smtClean="0"/>
                        <a:t>)</a:t>
                      </a:r>
                      <a:endParaRPr lang="ca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000" dirty="0" smtClean="0"/>
                        <a:t>LISA</a:t>
                      </a:r>
                      <a:endParaRPr lang="ca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000" dirty="0" smtClean="0"/>
                        <a:t>(1)</a:t>
                      </a:r>
                    </a:p>
                    <a:p>
                      <a:endParaRPr lang="ca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000" dirty="0" smtClean="0"/>
                        <a:t>En producció</a:t>
                      </a:r>
                      <a:endParaRPr lang="ca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24420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7441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ontingut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/>
              <a:t>Proposta Micro-</a:t>
            </a:r>
            <a:r>
              <a:rPr lang="ca-ES" dirty="0" err="1"/>
              <a:t>site</a:t>
            </a:r>
            <a:r>
              <a:rPr lang="ca-ES" dirty="0"/>
              <a:t> canal </a:t>
            </a:r>
            <a:r>
              <a:rPr lang="ca-ES" dirty="0" err="1"/>
              <a:t>UPCtv</a:t>
            </a:r>
            <a:endParaRPr lang="ca-ES" dirty="0"/>
          </a:p>
          <a:p>
            <a:pPr marL="0" indent="0">
              <a:buNone/>
            </a:pPr>
            <a:endParaRPr lang="ca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157651473"/>
      </p:ext>
    </p:extLst>
  </p:cSld>
  <p:clrMapOvr>
    <a:masterClrMapping/>
  </p:clrMapOvr>
</p:sld>
</file>

<file path=ppt/theme/theme1.xml><?xml version="1.0" encoding="utf-8"?>
<a:theme xmlns:a="http://schemas.openxmlformats.org/drawingml/2006/main" name="nova_presentacio[1]">
  <a:themeElements>
    <a:clrScheme name="modelUPC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lUP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anchor="ctr">
        <a:spAutoFit/>
      </a:bodyPr>
      <a:lstStyle>
        <a:defPPr>
          <a:defRPr sz="3200" b="1" dirty="0" err="1">
            <a:solidFill>
              <a:srgbClr val="993366"/>
            </a:solidFill>
          </a:defRPr>
        </a:defPPr>
      </a:lstStyle>
    </a:spDef>
  </a:objectDefaults>
  <a:extraClrSchemeLst>
    <a:extraClrScheme>
      <a:clrScheme name="modelUP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UP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UP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UP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UP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UP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UP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UP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UP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UP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UP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UP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patroUPC201112</Template>
  <TotalTime>666</TotalTime>
  <Words>538</Words>
  <Application>Microsoft Office PowerPoint</Application>
  <PresentationFormat>Presentació en pantalla (4:3)</PresentationFormat>
  <Paragraphs>107</Paragraphs>
  <Slides>11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4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Courier New</vt:lpstr>
      <vt:lpstr>Wingdings</vt:lpstr>
      <vt:lpstr>nova_presentacio[1]</vt:lpstr>
      <vt:lpstr>III CETIC Audiovisuals  13/12/2018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</vt:vector>
  </TitlesOfParts>
  <Company>UPC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 CETIC Audiovisuals  19/09/2018</dc:title>
  <dc:creator>UPC</dc:creator>
  <cp:lastModifiedBy>UPC</cp:lastModifiedBy>
  <cp:revision>19</cp:revision>
  <cp:lastPrinted>2018-12-13T11:06:43Z</cp:lastPrinted>
  <dcterms:created xsi:type="dcterms:W3CDTF">2018-09-19T07:34:24Z</dcterms:created>
  <dcterms:modified xsi:type="dcterms:W3CDTF">2018-12-13T12:27:23Z</dcterms:modified>
</cp:coreProperties>
</file>